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344" r:id="rId2"/>
    <p:sldId id="398" r:id="rId3"/>
    <p:sldId id="365" r:id="rId4"/>
    <p:sldId id="366" r:id="rId5"/>
    <p:sldId id="377" r:id="rId6"/>
    <p:sldId id="367" r:id="rId7"/>
    <p:sldId id="397" r:id="rId8"/>
    <p:sldId id="399" r:id="rId9"/>
    <p:sldId id="368" r:id="rId10"/>
    <p:sldId id="369" r:id="rId11"/>
    <p:sldId id="370" r:id="rId12"/>
    <p:sldId id="374" r:id="rId13"/>
    <p:sldId id="372" r:id="rId14"/>
    <p:sldId id="382" r:id="rId15"/>
    <p:sldId id="376" r:id="rId16"/>
    <p:sldId id="375" r:id="rId17"/>
    <p:sldId id="379" r:id="rId18"/>
    <p:sldId id="380" r:id="rId19"/>
    <p:sldId id="401" r:id="rId20"/>
    <p:sldId id="381" r:id="rId21"/>
    <p:sldId id="361" r:id="rId22"/>
    <p:sldId id="384" r:id="rId23"/>
    <p:sldId id="385" r:id="rId24"/>
    <p:sldId id="400" r:id="rId25"/>
    <p:sldId id="386" r:id="rId26"/>
    <p:sldId id="387" r:id="rId27"/>
    <p:sldId id="388" r:id="rId28"/>
    <p:sldId id="390" r:id="rId29"/>
    <p:sldId id="393" r:id="rId30"/>
    <p:sldId id="391" r:id="rId31"/>
    <p:sldId id="392" r:id="rId32"/>
    <p:sldId id="383" r:id="rId33"/>
    <p:sldId id="395" r:id="rId34"/>
    <p:sldId id="394" r:id="rId3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BD14"/>
    <a:srgbClr val="525068"/>
    <a:srgbClr val="FCFCFC"/>
    <a:srgbClr val="555464"/>
    <a:srgbClr val="4B49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050" autoAdjust="0"/>
    <p:restoredTop sz="87150" autoAdjust="0"/>
  </p:normalViewPr>
  <p:slideViewPr>
    <p:cSldViewPr>
      <p:cViewPr>
        <p:scale>
          <a:sx n="135" d="100"/>
          <a:sy n="135" d="100"/>
        </p:scale>
        <p:origin x="592" y="4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3" d="100"/>
          <a:sy n="73" d="100"/>
        </p:scale>
        <p:origin x="-3440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33183A-1356-7A44-9854-A1D3F7EB2CB8}" type="datetimeFigureOut">
              <a:rPr lang="en-US" smtClean="0">
                <a:latin typeface="Arial"/>
                <a:cs typeface="Arial"/>
              </a:rPr>
              <a:t>9/6/16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8A85A2-821D-C34E-B01E-999292313745}" type="slidenum">
              <a:rPr lang="en-US" smtClean="0">
                <a:latin typeface="Arial"/>
                <a:cs typeface="Arial"/>
              </a:rPr>
              <a:t>‹#›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2495340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tiff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BF052239-6C6F-472F-B175-F0FADCEE2BD3}" type="datetimeFigureOut">
              <a:rPr lang="en-US" smtClean="0"/>
              <a:pPr/>
              <a:t>9/6/16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  <a:cs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  <a:cs typeface="Arial"/>
              </a:defRPr>
            </a:lvl1pPr>
          </a:lstStyle>
          <a:p>
            <a:fld id="{E4FF5570-FE69-4FDF-99DA-8CDE436443C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00553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Arial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POLL:</a:t>
            </a:r>
            <a:endParaRPr lang="en-US" baseline="0" dirty="0" smtClean="0"/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C* 2.x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C* 3.0.x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C* &lt; 3.6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aseline="0" dirty="0" smtClean="0"/>
              <a:t>C* &gt;= 3.6</a:t>
            </a:r>
            <a:br>
              <a:rPr lang="en-US" baseline="0" dirty="0" smtClean="0"/>
            </a:br>
            <a:endParaRPr lang="en-US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Agenda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Why big partitions hurt before 3.6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What CASSANDRA-11206 changed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Things to consider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1201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1606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3331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Global</a:t>
            </a:r>
          </a:p>
          <a:p>
            <a:r>
              <a:rPr lang="en-US" dirty="0" smtClean="0"/>
              <a:t>-</a:t>
            </a:r>
            <a:r>
              <a:rPr lang="en-US" baseline="0" dirty="0" smtClean="0"/>
              <a:t> all </a:t>
            </a:r>
            <a:r>
              <a:rPr lang="en-US" baseline="0" dirty="0" err="1" smtClean="0"/>
              <a:t>sstables</a:t>
            </a:r>
            <a:endParaRPr lang="en-US" baseline="0" dirty="0" smtClean="0"/>
          </a:p>
          <a:p>
            <a:r>
              <a:rPr lang="en-US" baseline="0" dirty="0" smtClean="0"/>
              <a:t>- all tables</a:t>
            </a:r>
          </a:p>
          <a:p>
            <a:r>
              <a:rPr lang="en-US" baseline="0" dirty="0" smtClean="0"/>
              <a:t>- all </a:t>
            </a:r>
            <a:r>
              <a:rPr lang="en-US" baseline="0" dirty="0" err="1" smtClean="0"/>
              <a:t>keyspaces</a:t>
            </a:r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27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Partition sizes:</a:t>
            </a:r>
            <a:r>
              <a:rPr lang="en-US" baseline="0" dirty="0" smtClean="0"/>
              <a:t> 16k, 1M, 4M, 8M </a:t>
            </a:r>
            <a:r>
              <a:rPr lang="is-IS" baseline="0" dirty="0" smtClean="0"/>
              <a:t>… 512M, 1G, 2G, 4G, 8G with varying total data sizes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9114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Nicely sized partitions (few MB)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2224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Updated on reads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1611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Big means many MB - couple 100s and more - like GB</a:t>
            </a:r>
          </a:p>
          <a:p>
            <a:endParaRPr lang="en-US" dirty="0" smtClean="0"/>
          </a:p>
          <a:p>
            <a:r>
              <a:rPr lang="en-US" dirty="0" smtClean="0"/>
              <a:t>Going to explain why this is an issue w/</a:t>
            </a:r>
            <a:r>
              <a:rPr lang="en-US" baseline="0" dirty="0" smtClean="0"/>
              <a:t> C* &lt; 3.6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104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Compression-Info – Digest – Statistics </a:t>
            </a:r>
            <a:r>
              <a:rPr lang="en-US" baseline="0" dirty="0" smtClean="0"/>
              <a:t>– TOC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77817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Compression-Info – Digest – Statistics </a:t>
            </a:r>
            <a:r>
              <a:rPr lang="en-US" baseline="0" dirty="0" smtClean="0"/>
              <a:t>– TOC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335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Compression-Info </a:t>
            </a:r>
            <a:r>
              <a:rPr lang="en-US" dirty="0" smtClean="0"/>
              <a:t>– Digest – Statistics </a:t>
            </a:r>
            <a:r>
              <a:rPr lang="en-US" baseline="0" dirty="0" smtClean="0"/>
              <a:t>– TOC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2283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a primary index file looks like</a:t>
            </a:r>
          </a:p>
          <a:p>
            <a:endParaRPr lang="en-US" dirty="0" smtClean="0"/>
          </a:p>
          <a:p>
            <a:r>
              <a:rPr lang="en-US" baseline="0" dirty="0" smtClean="0"/>
              <a:t>Read "comes" from Summary</a:t>
            </a:r>
          </a:p>
          <a:p>
            <a:r>
              <a:rPr lang="en-US" baseline="0" dirty="0" smtClean="0"/>
              <a:t>Scan until requested Partition is found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4327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Emphasize Java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8299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charset="0"/>
              <a:buNone/>
            </a:pPr>
            <a:r>
              <a:rPr lang="en-US" sz="1200" dirty="0" smtClean="0"/>
              <a:t>Issues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200" dirty="0" smtClean="0"/>
              <a:t>Many objects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200" dirty="0" smtClean="0"/>
              <a:t>Promoted between Java heap generations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200" dirty="0" smtClean="0"/>
              <a:t>Evicted key cache entries usually in old gen</a:t>
            </a:r>
          </a:p>
          <a:p>
            <a:pPr marL="457200" indent="-457200">
              <a:buFont typeface="Arial" charset="0"/>
              <a:buChar char="•"/>
            </a:pPr>
            <a:r>
              <a:rPr lang="en-US" sz="1200" dirty="0" smtClean="0"/>
              <a:t>Huge GC pressure</a:t>
            </a:r>
          </a:p>
          <a:p>
            <a:endParaRPr lang="en-US" dirty="0" smtClean="0"/>
          </a:p>
          <a:p>
            <a:r>
              <a:rPr lang="en-US" dirty="0" smtClean="0"/>
              <a:t>Affects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Reads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Compaction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Repair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200" dirty="0" smtClean="0"/>
              <a:t>Flush </a:t>
            </a:r>
            <a:r>
              <a:rPr lang="en-US" sz="1000" dirty="0" smtClean="0"/>
              <a:t>(usually not an issue)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2538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IndexedEntry</a:t>
            </a:r>
            <a:r>
              <a:rPr lang="en-US" sz="1200" dirty="0" smtClean="0"/>
              <a:t> including </a:t>
            </a:r>
            <a:r>
              <a:rPr lang="en-US" sz="1200" b="1" u="sng" dirty="0" smtClean="0"/>
              <a:t>all</a:t>
            </a:r>
            <a:r>
              <a:rPr lang="en-US" sz="1200" dirty="0" smtClean="0"/>
              <a:t>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>read as Java object structure</a:t>
            </a:r>
          </a:p>
          <a:p>
            <a:endParaRPr lang="en-US" sz="1200" dirty="0" smtClean="0"/>
          </a:p>
          <a:p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IndexedEntry</a:t>
            </a:r>
            <a:r>
              <a:rPr lang="en-US" sz="1200" dirty="0" smtClean="0"/>
              <a:t> including </a:t>
            </a:r>
            <a:r>
              <a:rPr lang="en-US" sz="1200" b="1" u="sng" dirty="0" smtClean="0"/>
              <a:t>all</a:t>
            </a:r>
            <a:r>
              <a:rPr lang="en-US" sz="1200" dirty="0" smtClean="0"/>
              <a:t> </a:t>
            </a:r>
            <a:r>
              <a:rPr lang="en-US" sz="12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1200" dirty="0" smtClean="0"/>
              <a:t/>
            </a:r>
            <a:br>
              <a:rPr lang="en-US" sz="1200" dirty="0" smtClean="0"/>
            </a:br>
            <a:r>
              <a:rPr lang="en-US" sz="1200" dirty="0" smtClean="0"/>
              <a:t>placed in </a:t>
            </a:r>
            <a:r>
              <a:rPr lang="en-US" sz="1200" i="1" dirty="0" smtClean="0"/>
              <a:t>key cache</a:t>
            </a:r>
          </a:p>
          <a:p>
            <a:endParaRPr lang="en-US" sz="1200" i="1" dirty="0" smtClean="0"/>
          </a:p>
          <a:p>
            <a:r>
              <a:rPr lang="en-US" sz="1200" i="1" dirty="0" smtClean="0"/>
              <a:t>DONE for ALL kinds of reads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4FF5570-FE69-4FDF-99DA-8CDE436443CD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563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275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3718"/>
            <a:ext cx="8229600" cy="85725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Presenter Name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468313" y="3291830"/>
            <a:ext cx="8229600" cy="576263"/>
          </a:xfrm>
        </p:spPr>
        <p:txBody>
          <a:bodyPr>
            <a:norm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b="0" i="0">
                <a:latin typeface="Helvetica Neue Thin"/>
                <a:cs typeface="Helvetica Neue Thin"/>
              </a:defRPr>
            </a:lvl2pPr>
            <a:lvl3pPr>
              <a:defRPr b="0" i="0">
                <a:latin typeface="Helvetica Neue Thin"/>
                <a:cs typeface="Helvetica Neue Thin"/>
              </a:defRPr>
            </a:lvl3pPr>
            <a:lvl4pPr>
              <a:defRPr b="0" i="0">
                <a:latin typeface="Helvetica Neue Thin"/>
                <a:cs typeface="Helvetica Neue Thin"/>
              </a:defRPr>
            </a:lvl4pPr>
            <a:lvl5pPr>
              <a:defRPr b="0" i="0">
                <a:latin typeface="Helvetica Neue Thin"/>
                <a:cs typeface="Helvetica Neue Thin"/>
              </a:defRPr>
            </a:lvl5pPr>
          </a:lstStyle>
          <a:p>
            <a:pPr lvl="0"/>
            <a:r>
              <a:rPr lang="en-US" dirty="0" smtClean="0"/>
              <a:t>Presentation Name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913173"/>
            <a:ext cx="2057400" cy="11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248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5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0"/>
            <a:ext cx="5111750" cy="438983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5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1581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5"/>
            <a:ext cx="5486400" cy="603647"/>
          </a:xfrm>
        </p:spPr>
        <p:txBody>
          <a:bodyPr/>
          <a:lstStyle>
            <a:lvl1pPr marL="0" indent="0">
              <a:buNone/>
              <a:defRPr sz="1400" b="0" i="0">
                <a:latin typeface="Arial"/>
                <a:cs typeface="Arial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8715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4041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3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3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1928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59879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+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Title + Content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 smtClean="0"/>
              <a:t>consectetur</a:t>
            </a:r>
            <a:r>
              <a:rPr lang="en-US" dirty="0" smtClean="0"/>
              <a:t>, from a Lorem Ipsum passage, and going through the cites of the word in classical literature, discovered the </a:t>
            </a:r>
            <a:r>
              <a:rPr lang="en-US" dirty="0" err="1" smtClean="0"/>
              <a:t>undoubtable</a:t>
            </a:r>
            <a:r>
              <a:rPr lang="en-US" dirty="0" smtClean="0"/>
              <a:t> source.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187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  <a:solidFill>
            <a:srgbClr val="BFBFBF"/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031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a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 smtClean="0"/>
              <a:t>Image + Caption Style 1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6217920" y="1110426"/>
            <a:ext cx="2926080" cy="291862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0" y="1110426"/>
            <a:ext cx="6228184" cy="2922646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420796" y="1419622"/>
            <a:ext cx="2520329" cy="358775"/>
          </a:xfrm>
        </p:spPr>
        <p:txBody>
          <a:bodyPr>
            <a:no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6420820" y="1923678"/>
            <a:ext cx="2520280" cy="1871663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 smtClean="0"/>
              <a:t>consectetur</a:t>
            </a:r>
            <a:r>
              <a:rPr lang="en-US" dirty="0" smtClean="0"/>
              <a:t>, from a Lorem Ipsum passage, and going through the cites of the word in classical literature, discovered the </a:t>
            </a:r>
            <a:r>
              <a:rPr lang="en-US" dirty="0" err="1" smtClean="0"/>
              <a:t>undoubtable</a:t>
            </a:r>
            <a:r>
              <a:rPr lang="en-US" dirty="0" smtClean="0"/>
              <a:t> source.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2607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Ca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r>
              <a:rPr lang="en-US" dirty="0" smtClean="0"/>
              <a:t>Image + Caption Style 2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Rectangle 5"/>
          <p:cNvSpPr/>
          <p:nvPr userDrawn="1"/>
        </p:nvSpPr>
        <p:spPr>
          <a:xfrm>
            <a:off x="0" y="1110426"/>
            <a:ext cx="6236208" cy="291862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6217920" y="1110426"/>
            <a:ext cx="2926080" cy="2922646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457200" y="1419622"/>
            <a:ext cx="5267030" cy="358775"/>
          </a:xfrm>
        </p:spPr>
        <p:txBody>
          <a:bodyPr>
            <a:noAutofit/>
          </a:bodyPr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6" hasCustomPrompt="1"/>
          </p:nvPr>
        </p:nvSpPr>
        <p:spPr>
          <a:xfrm>
            <a:off x="457200" y="1923678"/>
            <a:ext cx="5266928" cy="1871663"/>
          </a:xfrm>
        </p:spPr>
        <p:txBody>
          <a:bodyPr>
            <a:normAutofit/>
          </a:bodyPr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smtClean="0"/>
              <a:t>Contrary to popular belief, Lorem Ipsum is not simply random text. It has roots in a piece of classical Latin literature from 45 BC, making it over 2000 years old. Richard McClintock, a Latin professor at Hampden-Sydney College in Virginia, looked up one of the more obscure Latin words, </a:t>
            </a:r>
            <a:r>
              <a:rPr lang="en-US" dirty="0" err="1" smtClean="0"/>
              <a:t>consectetur</a:t>
            </a:r>
            <a:r>
              <a:rPr lang="en-US" dirty="0" smtClean="0"/>
              <a:t>, from a Lorem Ipsum passage, and going through the cites of the word in classical literature, discovered the </a:t>
            </a:r>
            <a:r>
              <a:rPr lang="en-US" dirty="0" err="1" smtClean="0"/>
              <a:t>undoubtable</a:t>
            </a:r>
            <a:r>
              <a:rPr lang="en-US" dirty="0" smtClean="0"/>
              <a:t> source.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24351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275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1780034"/>
            <a:ext cx="8229600" cy="857250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Divider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7544" y="2788146"/>
            <a:ext cx="8225527" cy="647700"/>
          </a:xfrm>
        </p:spPr>
        <p:txBody>
          <a:bodyPr/>
          <a:lstStyle>
            <a:lvl1pPr marL="0" indent="0" algn="ctr">
              <a:buNone/>
              <a:defRPr b="0" i="0" baseline="0">
                <a:solidFill>
                  <a:srgbClr val="FFFFFF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dirty="0" smtClean="0"/>
              <a:t>Divider Subtitle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300" y="330423"/>
            <a:ext cx="2057400" cy="1119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8419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11" y="4476750"/>
            <a:ext cx="941489" cy="51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231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0" y="1151335"/>
            <a:ext cx="4041775" cy="479822"/>
          </a:xfrm>
        </p:spPr>
        <p:txBody>
          <a:bodyPr anchor="b"/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0" y="1631156"/>
            <a:ext cx="4041775" cy="296346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© DataStax, All Rights Reserved.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2181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200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82416" y="483682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6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Confidential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4836827"/>
            <a:ext cx="1594520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6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dirty="0" smtClean="0"/>
              <a:t>© </a:t>
            </a:r>
            <a:r>
              <a:rPr lang="en-US" dirty="0" err="1" smtClean="0"/>
              <a:t>DataStax</a:t>
            </a:r>
            <a:r>
              <a:rPr lang="en-US" dirty="0" smtClean="0"/>
              <a:t>, All Rights Reserved.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14364" y="4836827"/>
            <a:ext cx="405408" cy="273844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600">
                <a:solidFill>
                  <a:schemeClr val="bg1">
                    <a:lumMod val="75000"/>
                  </a:schemeClr>
                </a:solidFill>
                <a:latin typeface="Arial"/>
                <a:cs typeface="Arial"/>
              </a:defRPr>
            </a:lvl1pPr>
          </a:lstStyle>
          <a:p>
            <a:fld id="{B10D5614-B734-4280-8F57-1D4947433C97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0111" y="4476750"/>
            <a:ext cx="941489" cy="51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316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70" r:id="rId4"/>
    <p:sldLayoutId id="2147483667" r:id="rId5"/>
    <p:sldLayoutId id="2147483668" r:id="rId6"/>
    <p:sldLayoutId id="2147483654" r:id="rId7"/>
    <p:sldLayoutId id="2147483660" r:id="rId8"/>
    <p:sldLayoutId id="2147483653" r:id="rId9"/>
    <p:sldLayoutId id="2147483656" r:id="rId10"/>
    <p:sldLayoutId id="2147483657" r:id="rId11"/>
    <p:sldLayoutId id="2147483658" r:id="rId12"/>
    <p:sldLayoutId id="2147483659" r:id="rId13"/>
  </p:sldLayoutIdLst>
  <p:timing>
    <p:tnLst>
      <p:par>
        <p:cTn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3200" b="0" i="0" kern="1200">
          <a:solidFill>
            <a:schemeClr val="accent2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914400" rtl="0" eaLnBrk="1" latinLnBrk="0" hangingPunct="1">
        <a:spcBef>
          <a:spcPts val="600"/>
        </a:spcBef>
        <a:buFont typeface="Arial" pitchFamily="34" charset="0"/>
        <a:buChar char="•"/>
        <a:defRPr sz="140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1pPr>
      <a:lvl2pPr marL="742950" indent="-285750" algn="l" defTabSz="914400" rtl="0" eaLnBrk="1" latinLnBrk="0" hangingPunct="1">
        <a:spcBef>
          <a:spcPts val="600"/>
        </a:spcBef>
        <a:buFont typeface="Arial" pitchFamily="34" charset="0"/>
        <a:buChar char="–"/>
        <a:defRPr sz="120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2pPr>
      <a:lvl3pPr marL="114300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10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3pPr>
      <a:lvl4pPr marL="160020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05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4pPr>
      <a:lvl5pPr marL="2057400" indent="-228600" algn="l" defTabSz="914400" rtl="0" eaLnBrk="1" latinLnBrk="0" hangingPunct="1">
        <a:spcBef>
          <a:spcPts val="600"/>
        </a:spcBef>
        <a:buFont typeface="Arial" pitchFamily="34" charset="0"/>
        <a:buChar char="»"/>
        <a:defRPr sz="1050" b="0" i="0" kern="1200">
          <a:solidFill>
            <a:schemeClr val="tx2">
              <a:lumMod val="50000"/>
            </a:schemeClr>
          </a:solidFill>
          <a:latin typeface="Arial"/>
          <a:ea typeface="+mn-ea"/>
          <a:cs typeface="Arial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Relationship Id="rId3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Myths of big partitions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8313" y="3291830"/>
            <a:ext cx="8229600" cy="1032520"/>
          </a:xfrm>
        </p:spPr>
        <p:txBody>
          <a:bodyPr>
            <a:normAutofit lnSpcReduction="10000"/>
          </a:bodyPr>
          <a:lstStyle/>
          <a:p>
            <a:r>
              <a:rPr lang="en-US" dirty="0" smtClean="0">
                <a:latin typeface="Arial"/>
                <a:cs typeface="Arial"/>
              </a:rPr>
              <a:t>Robert Stupp</a:t>
            </a:r>
          </a:p>
          <a:p>
            <a:r>
              <a:rPr lang="en-US" dirty="0" smtClean="0"/>
              <a:t>Solution Architect @ </a:t>
            </a:r>
            <a:r>
              <a:rPr lang="en-US" dirty="0" err="1" smtClean="0"/>
              <a:t>DataStax</a:t>
            </a:r>
            <a:r>
              <a:rPr lang="en-US" dirty="0" smtClean="0"/>
              <a:t>, C*-Committer</a:t>
            </a:r>
          </a:p>
          <a:p>
            <a:r>
              <a:rPr lang="en-US" dirty="0" smtClean="0">
                <a:latin typeface="Arial"/>
                <a:cs typeface="Arial"/>
              </a:rPr>
              <a:t>@</a:t>
            </a:r>
            <a:r>
              <a:rPr lang="en-US" dirty="0" err="1" smtClean="0">
                <a:latin typeface="Arial"/>
                <a:cs typeface="Arial"/>
              </a:rPr>
              <a:t>snazy</a:t>
            </a:r>
            <a:endParaRPr lang="en-US" dirty="0">
              <a:latin typeface="Arial"/>
              <a:cs typeface="Arial"/>
            </a:endParaRPr>
          </a:p>
        </p:txBody>
      </p:sp>
      <p:pic>
        <p:nvPicPr>
          <p:cNvPr id="7" name="Picture 6" descr="Twitter_logo_blue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" y="3980309"/>
            <a:ext cx="339864" cy="276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897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it looks on-heap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10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57200" y="971550"/>
            <a:ext cx="7543800" cy="36576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IndexedEntry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990600" y="1962150"/>
            <a:ext cx="6858000" cy="6893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IndexInfo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firstKey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lastKey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 offset, width,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deletionInfo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609600" y="1536456"/>
            <a:ext cx="7239000" cy="3494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>
                <a:solidFill>
                  <a:schemeClr val="bg1">
                    <a:lumMod val="6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patitionKey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</a:rPr>
              <a:t>*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offset,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deletionInfo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017853" y="4860110"/>
            <a:ext cx="28873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* = technically </a:t>
            </a:r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not in </a:t>
            </a:r>
            <a:r>
              <a:rPr lang="en-US" sz="1400" dirty="0" err="1" smtClean="0">
                <a:latin typeface="Arial" charset="0"/>
                <a:ea typeface="Arial" charset="0"/>
                <a:cs typeface="Arial" charset="0"/>
              </a:rPr>
              <a:t>IndexedEntry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990600" y="2711031"/>
            <a:ext cx="6858000" cy="6893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IndexInfo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firstKey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lastKey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 offset, width,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deletionInfo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Rounded Rectangle 9"/>
          <p:cNvSpPr/>
          <p:nvPr/>
        </p:nvSpPr>
        <p:spPr>
          <a:xfrm>
            <a:off x="999067" y="3459912"/>
            <a:ext cx="6858000" cy="6893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IndexInfo</a:t>
            </a: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firstKey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lastKey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, offset, width, </a:t>
            </a: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deletionInfo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5400000">
            <a:off x="4320317" y="4231876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s-IS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190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2895600" cy="1146571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Primary Index</a:t>
            </a:r>
            <a:br>
              <a:rPr lang="en-US" dirty="0" smtClean="0">
                <a:latin typeface="Arial"/>
                <a:cs typeface="Arial"/>
              </a:rPr>
            </a:br>
            <a:r>
              <a:rPr lang="en-US" dirty="0" smtClean="0">
                <a:latin typeface="Arial"/>
                <a:cs typeface="Arial"/>
              </a:rPr>
              <a:t>Structure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11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718561" y="285750"/>
            <a:ext cx="5044439" cy="4140199"/>
          </a:xfrm>
        </p:spPr>
        <p:txBody>
          <a:bodyPr>
            <a:noAutofit/>
          </a:bodyPr>
          <a:lstStyle/>
          <a:p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IndexedEntry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extends 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RowIndexEntry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DeletionTime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ArrayList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  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  <a:sym typeface="Wingdings"/>
              </a:rPr>
              <a:t> per 64kB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DeletionTime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BufferClustering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Kind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ByteBuffer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[]</a:t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 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 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ByteBuffer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    byte[]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  …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	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BufferClustering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Kind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</a:t>
            </a:r>
            <a:r>
              <a:rPr lang="en-US" sz="1800" b="1" dirty="0" err="1" smtClean="0">
                <a:latin typeface="Courier New" charset="0"/>
                <a:ea typeface="Courier New" charset="0"/>
                <a:cs typeface="Courier New" charset="0"/>
              </a:rPr>
              <a:t>ByteBuffer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[]</a:t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  </a:t>
            </a:r>
            <a:r>
              <a:rPr lang="en-US" sz="1800" b="1" dirty="0" err="1">
                <a:latin typeface="Courier New" charset="0"/>
                <a:ea typeface="Courier New" charset="0"/>
                <a:cs typeface="Courier New" charset="0"/>
              </a:rPr>
              <a:t>ByteBuffer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    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byte[]</a:t>
            </a: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1800" b="1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1800" b="1" dirty="0">
                <a:latin typeface="Courier New" charset="0"/>
                <a:ea typeface="Courier New" charset="0"/>
                <a:cs typeface="Courier New" charset="0"/>
              </a:rPr>
              <a:t>	</a:t>
            </a:r>
            <a:r>
              <a:rPr lang="en-US" sz="1800" b="1" dirty="0" smtClean="0">
                <a:latin typeface="Courier New" charset="0"/>
                <a:ea typeface="Courier New" charset="0"/>
                <a:cs typeface="Courier New" charset="0"/>
              </a:rPr>
              <a:t>    …</a:t>
            </a:r>
            <a:endParaRPr lang="en-US" sz="18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1941922"/>
            <a:ext cx="3340647" cy="1772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# of 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Java objects: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ea typeface="Arial" charset="0"/>
                <a:cs typeface="Arial" charset="0"/>
              </a:rPr>
            </a:br>
            <a:endParaRPr lang="en-US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IndexedEntry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 4</a:t>
            </a:r>
            <a:br>
              <a:rPr lang="en-US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</a:rPr>
              <a:t>(per 64kB</a:t>
            </a:r>
            <a:r>
              <a:rPr lang="en-US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</a:rPr>
              <a:t>)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  8 + 4 * </a:t>
            </a:r>
            <a:r>
              <a:rPr lang="en-US" dirty="0" err="1" smtClean="0">
                <a:latin typeface="Arial" charset="0"/>
                <a:ea typeface="Arial" charset="0"/>
                <a:cs typeface="Arial" charset="0"/>
              </a:rPr>
              <a:t>clust</a:t>
            </a: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-key-components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74896" y="4835723"/>
            <a:ext cx="20746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(primitive fields omitted)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4922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Primary Index - some numbers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12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33400" y="1235717"/>
            <a:ext cx="7848600" cy="3088633"/>
          </a:xfrm>
          <a:prstGeom prst="rect">
            <a:avLst/>
          </a:prstGeom>
        </p:spPr>
        <p:txBody>
          <a:bodyPr vert="horz" lIns="0" tIns="34290" rIns="0" bIns="34290" rtlCol="0">
            <a:normAutofit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Approximation on one 16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byte clustering-value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:</a:t>
            </a:r>
          </a:p>
          <a:p>
            <a:endParaRPr lang="en-US" sz="1800" dirty="0" smtClean="0">
              <a:latin typeface="Arial" charset="0"/>
              <a:ea typeface="Arial" charset="0"/>
              <a:cs typeface="Arial" charset="0"/>
            </a:endParaRPr>
          </a:p>
          <a:p>
            <a:r>
              <a:rPr lang="en-US" sz="1800" b="1" u="sng" dirty="0" smtClean="0">
                <a:latin typeface="Arial" charset="0"/>
                <a:ea typeface="Arial" charset="0"/>
                <a:cs typeface="Arial" charset="0"/>
              </a:rPr>
              <a:t>Partition Size		Index Size (heap)	# of objects</a:t>
            </a:r>
            <a:endParaRPr lang="en-US" sz="1800" b="1" u="sng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1MB			3kB			&gt; 200 objects</a:t>
            </a:r>
          </a:p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4MB			11kB			&gt; </a:t>
            </a:r>
            <a:r>
              <a:rPr lang="en-US" sz="1800" dirty="0">
                <a:latin typeface="Arial" charset="0"/>
                <a:ea typeface="Arial" charset="0"/>
                <a:cs typeface="Arial" charset="0"/>
              </a:rPr>
              <a:t>800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objects</a:t>
            </a:r>
          </a:p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64MB			180kB			&gt; 13,000 objects</a:t>
            </a:r>
          </a:p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512MB			1.4MB			&gt; 106,000 objects</a:t>
            </a:r>
          </a:p>
          <a:p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2048MB		5.6MB			&gt; 424,000 objects</a:t>
            </a:r>
            <a:endParaRPr lang="en-US" sz="18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895600" y="4784630"/>
            <a:ext cx="4769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Disclaimer: numbers are examples and not representative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232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Reads, Compactions &amp; Repairs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IndexedEntry</a:t>
            </a:r>
            <a:r>
              <a:rPr lang="en-US" sz="2800" dirty="0" smtClean="0"/>
              <a:t> including </a:t>
            </a:r>
            <a:r>
              <a:rPr lang="en-US" sz="2800" b="1" u="sng" dirty="0" smtClean="0"/>
              <a:t>all</a:t>
            </a:r>
            <a:r>
              <a:rPr lang="en-US" sz="2800" dirty="0" smtClean="0"/>
              <a:t>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read as </a:t>
            </a:r>
            <a:r>
              <a:rPr lang="en-US" sz="2800" dirty="0" smtClean="0"/>
              <a:t>Java object structure</a:t>
            </a:r>
          </a:p>
          <a:p>
            <a:endParaRPr lang="en-US" sz="2800" dirty="0"/>
          </a:p>
          <a:p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IndexedEntry</a:t>
            </a:r>
            <a:r>
              <a:rPr lang="en-US" sz="2800" dirty="0" smtClean="0"/>
              <a:t> </a:t>
            </a:r>
            <a:r>
              <a:rPr lang="en-US" sz="2800" dirty="0"/>
              <a:t>including </a:t>
            </a:r>
            <a:r>
              <a:rPr lang="en-US" sz="2800" b="1" u="sng" dirty="0"/>
              <a:t>all</a:t>
            </a:r>
            <a:r>
              <a:rPr lang="en-US" sz="2800" dirty="0"/>
              <a:t>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placed in </a:t>
            </a:r>
            <a:r>
              <a:rPr lang="en-US" sz="2800" i="1" dirty="0" smtClean="0"/>
              <a:t>key cache</a:t>
            </a:r>
            <a:endParaRPr lang="en-US" sz="2800" i="1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13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27922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/>
                <a:cs typeface="Arial"/>
              </a:rPr>
              <a:t>Reads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495549"/>
            <a:ext cx="8534400" cy="2088607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Reads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IndexedEntry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800" dirty="0" smtClean="0"/>
              <a:t>w/ </a:t>
            </a:r>
            <a:r>
              <a:rPr lang="en-US" sz="2800" u="sng" dirty="0" smtClean="0"/>
              <a:t>all</a:t>
            </a:r>
            <a:r>
              <a:rPr lang="en-US" sz="2800" dirty="0" smtClean="0"/>
              <a:t>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endParaRPr lang="en-US" sz="2800" b="1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/>
              <a:t>2GB partition </a:t>
            </a:r>
            <a:r>
              <a:rPr lang="en-US" sz="2800" dirty="0" smtClean="0">
                <a:sym typeface="Wingdings"/>
              </a:rPr>
              <a:t>means:        	32,768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, </a:t>
            </a:r>
            <a:br>
              <a:rPr lang="en-US" sz="28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					424,000 objects</a:t>
            </a: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/>
              <a:t>Binary search</a:t>
            </a:r>
            <a:r>
              <a:rPr lang="en-US" sz="2800" dirty="0"/>
              <a:t> 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just needs:	</a:t>
            </a:r>
            <a:r>
              <a:rPr lang="en-US" sz="2800" dirty="0" smtClean="0"/>
              <a:t>15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2800" dirty="0"/>
              <a:t> </a:t>
            </a:r>
            <a:r>
              <a:rPr lang="en-US" sz="2800" dirty="0" smtClean="0"/>
              <a:t>(max)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,</a:t>
            </a:r>
            <a:br>
              <a:rPr lang="en-US" sz="28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1900" dirty="0">
                <a:solidFill>
                  <a:schemeClr val="bg1">
                    <a:lumMod val="6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O(log n</a:t>
            </a:r>
            <a:r>
              <a:rPr lang="en-US" sz="1900" dirty="0" smtClean="0">
                <a:solidFill>
                  <a:schemeClr val="bg1">
                    <a:lumMod val="6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)			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 	</a:t>
            </a:r>
            <a:r>
              <a:rPr lang="en-US" sz="2800" dirty="0" smtClean="0">
                <a:latin typeface="Arial" charset="0"/>
                <a:ea typeface="Arial" charset="0"/>
                <a:cs typeface="Arial" charset="0"/>
              </a:rPr>
              <a:t>~200 objects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14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95600" y="4784630"/>
            <a:ext cx="4769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</a:rPr>
              <a:t>Disclaimer: numbers are examples and not representative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200" y="957422"/>
            <a:ext cx="8229600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300" b="1" dirty="0">
                <a:latin typeface="Courier New" charset="0"/>
                <a:ea typeface="Courier New" charset="0"/>
                <a:cs typeface="Courier New" charset="0"/>
              </a:rPr>
              <a:t>SELECT</a:t>
            </a: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foo, bar</a:t>
            </a:r>
            <a:br>
              <a:rPr lang="en-US" sz="23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300" b="1" dirty="0">
                <a:latin typeface="Courier New" charset="0"/>
                <a:ea typeface="Courier New" charset="0"/>
                <a:cs typeface="Courier New" charset="0"/>
              </a:rPr>
              <a:t>FROM</a:t>
            </a: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300" dirty="0" err="1">
                <a:latin typeface="Courier New" charset="0"/>
                <a:ea typeface="Courier New" charset="0"/>
                <a:cs typeface="Courier New" charset="0"/>
              </a:rPr>
              <a:t>big_partition_table</a:t>
            </a: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3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300" b="1" dirty="0">
                <a:latin typeface="Courier New" charset="0"/>
                <a:ea typeface="Courier New" charset="0"/>
                <a:cs typeface="Courier New" charset="0"/>
              </a:rPr>
              <a:t>WHERE</a:t>
            </a:r>
            <a:r>
              <a:rPr lang="en-US" sz="230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sz="2300" dirty="0" smtClean="0">
                <a:latin typeface="Courier New" charset="0"/>
                <a:ea typeface="Courier New" charset="0"/>
                <a:cs typeface="Courier New" charset="0"/>
              </a:rPr>
              <a:t>...</a:t>
            </a:r>
            <a:endParaRPr lang="en-US" sz="23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9001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Writes – Flushes &amp; Compactions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IndexedEntry</a:t>
            </a:r>
            <a:r>
              <a:rPr lang="en-US" sz="2800" dirty="0"/>
              <a:t> constructed </a:t>
            </a:r>
            <a:r>
              <a:rPr lang="en-US" sz="2800" dirty="0" smtClean="0"/>
              <a:t>with </a:t>
            </a:r>
            <a:r>
              <a:rPr lang="en-US" sz="2800" b="1" u="sng" dirty="0" smtClean="0"/>
              <a:t>all</a:t>
            </a:r>
            <a:r>
              <a:rPr lang="en-US" sz="2800" dirty="0" smtClean="0"/>
              <a:t>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as Java object </a:t>
            </a:r>
            <a:r>
              <a:rPr lang="en-US" sz="2800" dirty="0" smtClean="0"/>
              <a:t>structure on heap first,</a:t>
            </a:r>
            <a:endParaRPr lang="en-US" sz="2800" i="1" dirty="0"/>
          </a:p>
          <a:p>
            <a:endParaRPr lang="en-US" sz="2800" i="1" dirty="0"/>
          </a:p>
          <a:p>
            <a:r>
              <a:rPr lang="en-US" sz="2800" dirty="0" smtClean="0"/>
              <a:t>then serialized to disk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15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08475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ounded Rectangular Callout 24"/>
          <p:cNvSpPr/>
          <p:nvPr/>
        </p:nvSpPr>
        <p:spPr>
          <a:xfrm>
            <a:off x="2921693" y="4092869"/>
            <a:ext cx="1076921" cy="628652"/>
          </a:xfrm>
          <a:prstGeom prst="wedgeRoundRectCallout">
            <a:avLst>
              <a:gd name="adj1" fmla="val 62099"/>
              <a:gd name="adj2" fmla="val -326472"/>
              <a:gd name="adj3" fmla="val 16667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Arial" charset="0"/>
                <a:ea typeface="Arial" charset="0"/>
                <a:cs typeface="Arial" charset="0"/>
              </a:rPr>
              <a:t>106,000</a:t>
            </a:r>
            <a:br>
              <a:rPr lang="en-US" smtClean="0">
                <a:latin typeface="Arial" charset="0"/>
                <a:ea typeface="Arial" charset="0"/>
                <a:cs typeface="Arial" charset="0"/>
              </a:rPr>
            </a:br>
            <a:r>
              <a:rPr lang="en-US" smtClean="0">
                <a:latin typeface="Arial" charset="0"/>
                <a:ea typeface="Arial" charset="0"/>
                <a:cs typeface="Arial" charset="0"/>
              </a:rPr>
              <a:t>objects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Rounded Rectangular Callout 26"/>
          <p:cNvSpPr/>
          <p:nvPr/>
        </p:nvSpPr>
        <p:spPr>
          <a:xfrm>
            <a:off x="1795155" y="3914615"/>
            <a:ext cx="1076921" cy="628652"/>
          </a:xfrm>
          <a:prstGeom prst="wedgeRoundRectCallout">
            <a:avLst>
              <a:gd name="adj1" fmla="val 105339"/>
              <a:gd name="adj2" fmla="val -318391"/>
              <a:gd name="adj3" fmla="val 16667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Arial" charset="0"/>
                <a:ea typeface="Arial" charset="0"/>
                <a:cs typeface="Arial" charset="0"/>
              </a:rPr>
              <a:t>106,000</a:t>
            </a:r>
            <a:br>
              <a:rPr lang="en-US" smtClean="0">
                <a:latin typeface="Arial" charset="0"/>
                <a:ea typeface="Arial" charset="0"/>
                <a:cs typeface="Arial" charset="0"/>
              </a:rPr>
            </a:br>
            <a:r>
              <a:rPr lang="en-US" smtClean="0">
                <a:latin typeface="Arial" charset="0"/>
                <a:ea typeface="Arial" charset="0"/>
                <a:cs typeface="Arial" charset="0"/>
              </a:rPr>
              <a:t>objects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8" name="Rounded Rectangular Callout 27"/>
          <p:cNvSpPr/>
          <p:nvPr/>
        </p:nvSpPr>
        <p:spPr>
          <a:xfrm>
            <a:off x="642682" y="3511504"/>
            <a:ext cx="1076921" cy="628652"/>
          </a:xfrm>
          <a:prstGeom prst="wedgeRoundRectCallout">
            <a:avLst>
              <a:gd name="adj1" fmla="val 101408"/>
              <a:gd name="adj2" fmla="val -253745"/>
              <a:gd name="adj3" fmla="val 16667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106,000</a:t>
            </a:r>
            <a:br>
              <a:rPr lang="en-US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objects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9" name="Rounded Rectangular Callout 28"/>
          <p:cNvSpPr/>
          <p:nvPr/>
        </p:nvSpPr>
        <p:spPr>
          <a:xfrm>
            <a:off x="76200" y="2793226"/>
            <a:ext cx="1076921" cy="628652"/>
          </a:xfrm>
          <a:prstGeom prst="wedgeRoundRectCallout">
            <a:avLst>
              <a:gd name="adj1" fmla="val 58168"/>
              <a:gd name="adj2" fmla="val -108291"/>
              <a:gd name="adj3" fmla="val 16667"/>
            </a:avLst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Arial" charset="0"/>
                <a:ea typeface="Arial" charset="0"/>
                <a:cs typeface="Arial" charset="0"/>
              </a:rPr>
              <a:t>106,000</a:t>
            </a:r>
            <a:br>
              <a:rPr lang="en-US" smtClean="0">
                <a:latin typeface="Arial" charset="0"/>
                <a:ea typeface="Arial" charset="0"/>
                <a:cs typeface="Arial" charset="0"/>
              </a:rPr>
            </a:br>
            <a:r>
              <a:rPr lang="en-US" smtClean="0">
                <a:latin typeface="Arial" charset="0"/>
                <a:ea typeface="Arial" charset="0"/>
                <a:cs typeface="Arial" charset="0"/>
              </a:rPr>
              <a:t>objects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Arial"/>
                <a:cs typeface="Arial"/>
              </a:rPr>
              <a:t>Compacting </a:t>
            </a:r>
            <a:r>
              <a:rPr lang="en-US" dirty="0" smtClean="0">
                <a:latin typeface="Arial"/>
                <a:cs typeface="Arial"/>
              </a:rPr>
              <a:t>a 2GB partition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16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5" name="Can 4"/>
          <p:cNvSpPr/>
          <p:nvPr/>
        </p:nvSpPr>
        <p:spPr>
          <a:xfrm>
            <a:off x="457200" y="1200153"/>
            <a:ext cx="1080000" cy="7200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SSTable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Can 5"/>
          <p:cNvSpPr/>
          <p:nvPr/>
        </p:nvSpPr>
        <p:spPr>
          <a:xfrm>
            <a:off x="1676400" y="1200152"/>
            <a:ext cx="1080000" cy="7200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SSTable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Can 6"/>
          <p:cNvSpPr/>
          <p:nvPr/>
        </p:nvSpPr>
        <p:spPr>
          <a:xfrm>
            <a:off x="2895600" y="1200152"/>
            <a:ext cx="1080000" cy="7200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SSTable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" name="Can 7"/>
          <p:cNvSpPr/>
          <p:nvPr/>
        </p:nvSpPr>
        <p:spPr>
          <a:xfrm>
            <a:off x="4114800" y="1200152"/>
            <a:ext cx="1080000" cy="7200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SSTable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Can 8"/>
          <p:cNvSpPr/>
          <p:nvPr/>
        </p:nvSpPr>
        <p:spPr>
          <a:xfrm>
            <a:off x="5335983" y="1168644"/>
            <a:ext cx="1296144" cy="36576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Helvetica Neue" charset="0"/>
                <a:ea typeface="Helvetica Neue" charset="0"/>
                <a:cs typeface="Helvetica Neue" charset="0"/>
              </a:rPr>
              <a:t>SSTable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1" name="Curved Connector 10"/>
          <p:cNvCxnSpPr>
            <a:stCxn id="8" idx="3"/>
            <a:endCxn id="40" idx="1"/>
          </p:cNvCxnSpPr>
          <p:nvPr/>
        </p:nvCxnSpPr>
        <p:spPr>
          <a:xfrm rot="5400000">
            <a:off x="3704650" y="2298622"/>
            <a:ext cx="1328620" cy="571681"/>
          </a:xfrm>
          <a:prstGeom prst="curvedConnector4">
            <a:avLst>
              <a:gd name="adj1" fmla="val 27210"/>
              <a:gd name="adj2" fmla="val 139987"/>
            </a:avLst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urved Connector 11"/>
          <p:cNvCxnSpPr>
            <a:stCxn id="7" idx="3"/>
            <a:endCxn id="40" idx="1"/>
          </p:cNvCxnSpPr>
          <p:nvPr/>
        </p:nvCxnSpPr>
        <p:spPr>
          <a:xfrm rot="16200000" flipH="1">
            <a:off x="3095049" y="2260702"/>
            <a:ext cx="1328620" cy="647519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urved Connector 13"/>
          <p:cNvCxnSpPr>
            <a:stCxn id="6" idx="3"/>
            <a:endCxn id="40" idx="1"/>
          </p:cNvCxnSpPr>
          <p:nvPr/>
        </p:nvCxnSpPr>
        <p:spPr>
          <a:xfrm rot="16200000" flipH="1">
            <a:off x="2485449" y="1651102"/>
            <a:ext cx="1328620" cy="1866719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5" idx="3"/>
            <a:endCxn id="40" idx="1"/>
          </p:cNvCxnSpPr>
          <p:nvPr/>
        </p:nvCxnSpPr>
        <p:spPr>
          <a:xfrm rot="16200000" flipH="1">
            <a:off x="1875850" y="1041502"/>
            <a:ext cx="1328619" cy="3085919"/>
          </a:xfrm>
          <a:prstGeom prst="curvedConnector2">
            <a:avLst/>
          </a:prstGeom>
          <a:ln w="25400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an 23"/>
          <p:cNvSpPr/>
          <p:nvPr/>
        </p:nvSpPr>
        <p:spPr>
          <a:xfrm>
            <a:off x="6799313" y="361950"/>
            <a:ext cx="1296144" cy="4453711"/>
          </a:xfrm>
          <a:prstGeom prst="can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Key</a:t>
            </a:r>
            <a:b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Cache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Rounded Rectangle 34"/>
          <p:cNvSpPr/>
          <p:nvPr/>
        </p:nvSpPr>
        <p:spPr>
          <a:xfrm>
            <a:off x="7245909" y="1504950"/>
            <a:ext cx="1680272" cy="499199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Remove 106,000 objects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7245909" y="2047543"/>
            <a:ext cx="1680272" cy="499199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Remove 106,000 objects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7239000" y="2591978"/>
            <a:ext cx="1680272" cy="499199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Remove 106,000 objects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Rounded Rectangle 37"/>
          <p:cNvSpPr/>
          <p:nvPr/>
        </p:nvSpPr>
        <p:spPr>
          <a:xfrm>
            <a:off x="7246854" y="3127240"/>
            <a:ext cx="1680272" cy="499199"/>
          </a:xfrm>
          <a:prstGeom prst="roundRect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Remove 106,000 objects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7255321" y="3914615"/>
            <a:ext cx="1680272" cy="499199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Add</a:t>
            </a:r>
            <a:br>
              <a:rPr lang="en-US" sz="1600" dirty="0" smtClean="0">
                <a:latin typeface="Arial" charset="0"/>
                <a:ea typeface="Arial" charset="0"/>
                <a:cs typeface="Arial" charset="0"/>
              </a:rPr>
            </a:br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424,000 objects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4083119" y="2643176"/>
            <a:ext cx="1252864" cy="1211191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smtClean="0">
                <a:latin typeface="Arial" charset="0"/>
                <a:ea typeface="Arial" charset="0"/>
                <a:cs typeface="Arial" charset="0"/>
              </a:rPr>
              <a:t>Construct</a:t>
            </a:r>
            <a:br>
              <a:rPr lang="en-US" sz="1600" smtClean="0">
                <a:latin typeface="Arial" charset="0"/>
                <a:ea typeface="Arial" charset="0"/>
                <a:cs typeface="Arial" charset="0"/>
              </a:rPr>
            </a:br>
            <a:r>
              <a:rPr lang="en-US" sz="1600" smtClean="0">
                <a:latin typeface="Arial" charset="0"/>
                <a:ea typeface="Arial" charset="0"/>
                <a:cs typeface="Arial" charset="0"/>
              </a:rPr>
              <a:t>424,000</a:t>
            </a:r>
            <a:br>
              <a:rPr lang="en-US" sz="1600" smtClean="0">
                <a:latin typeface="Arial" charset="0"/>
                <a:ea typeface="Arial" charset="0"/>
                <a:cs typeface="Arial" charset="0"/>
              </a:rPr>
            </a:br>
            <a:r>
              <a:rPr lang="en-US" sz="1600" smtClean="0">
                <a:latin typeface="Arial" charset="0"/>
                <a:ea typeface="Arial" charset="0"/>
                <a:cs typeface="Arial" charset="0"/>
              </a:rPr>
              <a:t>objects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895600" y="4784630"/>
            <a:ext cx="4769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1">
                    <a:lumMod val="75000"/>
                  </a:schemeClr>
                </a:solidFill>
                <a:latin typeface="Arial" charset="0"/>
                <a:ea typeface="Arial" charset="0"/>
                <a:cs typeface="Arial" charset="0"/>
              </a:rPr>
              <a:t>Disclaimer: numbers are examples and not representative</a:t>
            </a:r>
            <a:endParaRPr lang="en-US" sz="1400" dirty="0">
              <a:solidFill>
                <a:schemeClr val="bg1">
                  <a:lumMod val="7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6362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7" grpId="0" animBg="1"/>
      <p:bldP spid="28" grpId="0" animBg="1"/>
      <p:bldP spid="29" grpId="0" animBg="1"/>
      <p:bldP spid="2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Reads of big partitions – on heap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smtClean="0"/>
              <a:t>Primary index data </a:t>
            </a:r>
            <a:r>
              <a:rPr lang="en-US" sz="2800" dirty="0" err="1" smtClean="0"/>
              <a:t>deserialized</a:t>
            </a: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Object structure added to key cache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Other entries evicted from key cache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Also applies to compaction &amp; repair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17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084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Flushes with </a:t>
            </a:r>
            <a:r>
              <a:rPr lang="en-US" dirty="0" smtClean="0">
                <a:latin typeface="Arial"/>
                <a:cs typeface="Arial"/>
              </a:rPr>
              <a:t>big partitions – on heap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Primary index data constructed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Object structure added to key cache</a:t>
            </a:r>
            <a:br>
              <a:rPr lang="en-US" sz="2800" dirty="0" smtClean="0"/>
            </a:br>
            <a:r>
              <a:rPr lang="en-US" sz="2800" dirty="0" smtClean="0"/>
              <a:t>(for compactions)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Also applies to compactions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18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21562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Trivia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95351"/>
            <a:ext cx="8153400" cy="533400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How many 2GB partitions fit in the key </a:t>
            </a:r>
            <a:r>
              <a:rPr lang="en-US" sz="2800" smtClean="0"/>
              <a:t>cache?</a:t>
            </a:r>
            <a:endParaRPr lang="en-US" sz="28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19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391957"/>
            <a:ext cx="6781800" cy="1789393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3333750"/>
            <a:ext cx="8153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2GB partition </a:t>
            </a:r>
            <a:r>
              <a:rPr lang="en-US" sz="2800" dirty="0" smtClean="0">
                <a:sym typeface="Wingdings"/>
              </a:rPr>
              <a:t> 5.6MB</a:t>
            </a:r>
            <a:endParaRPr lang="en-US" sz="2800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505200" y="2608543"/>
            <a:ext cx="1371600" cy="42040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/>
              <a:t>100MB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457200" y="3943350"/>
            <a:ext cx="8153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4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2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10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l" defTabSz="914400" rtl="0" eaLnBrk="1" latinLnBrk="0" hangingPunct="1">
              <a:spcBef>
                <a:spcPts val="600"/>
              </a:spcBef>
              <a:buFont typeface="Arial" pitchFamily="34" charset="0"/>
              <a:buNone/>
              <a:defRPr sz="1050" b="0" i="0" kern="1200">
                <a:solidFill>
                  <a:schemeClr val="tx2">
                    <a:lumMod val="50000"/>
                  </a:schemeClr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ym typeface="Wingdings"/>
              </a:rPr>
              <a:t> 100/6 = 16</a:t>
            </a:r>
            <a:endParaRPr lang="en-US" sz="2800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2895600" y="4784630"/>
            <a:ext cx="47692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latin typeface="Arial" charset="0"/>
                <a:ea typeface="Arial" charset="0"/>
                <a:cs typeface="Arial" charset="0"/>
              </a:rPr>
              <a:t>Disclaimer: numbers are examples and not representative</a:t>
            </a:r>
            <a:endParaRPr lang="en-US" sz="1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758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Issues with big partitions before 3.6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Slow reads</a:t>
            </a: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Compaction failures</a:t>
            </a: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Repair failures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java.lang.OutOfMemoryError</a:t>
            </a: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  <a:sym typeface="Wingdings"/>
              </a:rPr>
              <a:t> fail fast  node </a:t>
            </a: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  <a:sym typeface="Wingdings"/>
              </a:rPr>
              <a:t>down</a:t>
            </a:r>
            <a:r>
              <a:rPr lang="en-US" sz="2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  <a:sym typeface="Wingdings"/>
              </a:rPr>
              <a:t/>
            </a:r>
            <a:br>
              <a:rPr lang="en-US" sz="26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  <a:sym typeface="Wingdings"/>
              </a:rPr>
            </a:br>
            <a:r>
              <a:rPr lang="en-US" sz="2100" dirty="0" smtClean="0">
                <a:solidFill>
                  <a:schemeClr val="bg1">
                    <a:lumMod val="65000"/>
                  </a:schemeClr>
                </a:solidFill>
                <a:latin typeface="Arial" charset="0"/>
                <a:ea typeface="Arial" charset="0"/>
                <a:cs typeface="Arial" charset="0"/>
                <a:sym typeface="Wingdings"/>
              </a:rPr>
              <a:t>(</a:t>
            </a:r>
            <a:r>
              <a:rPr lang="en-US" sz="2100" dirty="0" smtClean="0">
                <a:solidFill>
                  <a:schemeClr val="bg1">
                    <a:lumMod val="65000"/>
                  </a:schemeClr>
                </a:solidFill>
              </a:rPr>
              <a:t>Lot </a:t>
            </a:r>
            <a:r>
              <a:rPr lang="en-US" sz="2100" dirty="0">
                <a:solidFill>
                  <a:schemeClr val="bg1">
                    <a:lumMod val="65000"/>
                  </a:schemeClr>
                </a:solidFill>
              </a:rPr>
              <a:t>of</a:t>
            </a:r>
            <a:r>
              <a:rPr lang="en-US" sz="26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bg1">
                    <a:lumMod val="6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>org.apache.cassandra.io.sstable.IndexInfo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</a:rPr>
              <a:t>on heap) </a:t>
            </a:r>
            <a:r>
              <a:rPr lang="en-US" sz="2000" dirty="0" smtClean="0">
                <a:solidFill>
                  <a:schemeClr val="bg1">
                    <a:lumMod val="6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000" dirty="0" smtClean="0">
                <a:solidFill>
                  <a:schemeClr val="bg1">
                    <a:lumMod val="65000"/>
                  </a:schemeClr>
                </a:solidFill>
                <a:latin typeface="Courier New" charset="0"/>
                <a:ea typeface="Courier New" charset="0"/>
                <a:cs typeface="Courier New" charset="0"/>
              </a:rPr>
            </a:br>
            <a:endParaRPr lang="en-US" sz="2600" dirty="0">
              <a:solidFill>
                <a:schemeClr val="bg1">
                  <a:lumMod val="6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3190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Issues w/ big partitions </a:t>
            </a:r>
            <a:r>
              <a:rPr lang="en-US" dirty="0" smtClean="0">
                <a:latin typeface="Arial"/>
                <a:cs typeface="Arial"/>
              </a:rPr>
              <a:t>– TL;DR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Amount of Java objects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Additions and evictions to/from key cache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20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200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>
              <a:latin typeface="Arial"/>
              <a:cs typeface="Arial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950" y="2038350"/>
            <a:ext cx="76581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36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Necessities – TL;DR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Reduce amount of Java objects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Reduce GC pressure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No change in </a:t>
            </a:r>
            <a:r>
              <a:rPr lang="en-US" sz="2800" dirty="0" err="1" smtClean="0"/>
              <a:t>sstable</a:t>
            </a:r>
            <a:r>
              <a:rPr lang="en-US" sz="2800" dirty="0" smtClean="0"/>
              <a:t> format</a:t>
            </a:r>
            <a:br>
              <a:rPr lang="en-US" sz="2800" dirty="0" smtClean="0"/>
            </a:br>
            <a:r>
              <a:rPr lang="en-US" sz="2800" dirty="0" smtClean="0"/>
              <a:t>i.e. files need to be binary compatible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22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9572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/>
                <a:cs typeface="Arial"/>
              </a:rPr>
              <a:t>Approach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Omit (most)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2800" dirty="0" smtClean="0"/>
              <a:t> on heap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Read </a:t>
            </a:r>
            <a:r>
              <a:rPr lang="en-US" sz="2800" b="1" dirty="0" err="1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2800" dirty="0"/>
              <a:t> </a:t>
            </a:r>
            <a:r>
              <a:rPr lang="en-US" sz="2800" dirty="0" smtClean="0"/>
              <a:t>only </a:t>
            </a:r>
            <a:r>
              <a:rPr lang="en-US" sz="2800" dirty="0" smtClean="0"/>
              <a:t>when </a:t>
            </a:r>
            <a:r>
              <a:rPr lang="en-US" sz="2800" dirty="0" smtClean="0"/>
              <a:t>needed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Serialize primary </a:t>
            </a:r>
            <a:r>
              <a:rPr lang="en-US" sz="2800" dirty="0" smtClean="0"/>
              <a:t>index </a:t>
            </a:r>
            <a:r>
              <a:rPr lang="en-US" sz="2800" dirty="0" smtClean="0"/>
              <a:t>via byte </a:t>
            </a:r>
            <a:r>
              <a:rPr lang="en-US" sz="2800" dirty="0" smtClean="0"/>
              <a:t>buffer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sym typeface="Wingdings"/>
              </a:rPr>
              <a:t>Objects “never” promoted to Java old </a:t>
            </a:r>
            <a:r>
              <a:rPr lang="en-US" sz="2800" dirty="0" smtClean="0">
                <a:sym typeface="Wingdings"/>
              </a:rPr>
              <a:t>gen</a:t>
            </a:r>
            <a:br>
              <a:rPr lang="en-US" sz="2800" dirty="0" smtClean="0">
                <a:sym typeface="Wingdings"/>
              </a:rPr>
            </a:br>
            <a:r>
              <a:rPr lang="en-US" sz="1800" dirty="0" smtClean="0">
                <a:solidFill>
                  <a:schemeClr val="bg1">
                    <a:lumMod val="65000"/>
                  </a:schemeClr>
                </a:solidFill>
                <a:sym typeface="Wingdings"/>
              </a:rPr>
              <a:t>(hope so ;) )</a:t>
            </a:r>
            <a:endParaRPr lang="en-US" sz="18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23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803062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/>
                <a:cs typeface="Arial"/>
              </a:rPr>
              <a:t>Small </a:t>
            </a:r>
            <a:r>
              <a:rPr lang="de-DE" dirty="0" err="1" smtClean="0">
                <a:latin typeface="Arial"/>
                <a:cs typeface="Arial"/>
              </a:rPr>
              <a:t>heap</a:t>
            </a:r>
            <a:r>
              <a:rPr lang="de-DE" dirty="0" smtClean="0">
                <a:latin typeface="Arial"/>
                <a:cs typeface="Arial"/>
              </a:rPr>
              <a:t> (3GB) </a:t>
            </a:r>
            <a:r>
              <a:rPr lang="de-DE" dirty="0" err="1" smtClean="0">
                <a:latin typeface="Arial"/>
                <a:cs typeface="Arial"/>
              </a:rPr>
              <a:t>test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24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075602"/>
            <a:ext cx="8229600" cy="3200399"/>
          </a:xfrm>
        </p:spPr>
        <p:txBody>
          <a:bodyPr/>
          <a:lstStyle/>
          <a:p>
            <a:r>
              <a:rPr lang="en-US" sz="2000" b="1" dirty="0" smtClean="0"/>
              <a:t>Before</a:t>
            </a:r>
            <a:r>
              <a:rPr lang="en-US" dirty="0" smtClean="0"/>
              <a:t> #11206 – duration: </a:t>
            </a:r>
            <a:r>
              <a:rPr lang="en-US" sz="2000" b="1" dirty="0" smtClean="0"/>
              <a:t>3h</a:t>
            </a:r>
            <a:r>
              <a:rPr lang="en-US" dirty="0" smtClean="0"/>
              <a:t>, lots of GC, exhausted heap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sz="2000" b="1" dirty="0" smtClean="0"/>
              <a:t>With</a:t>
            </a:r>
            <a:r>
              <a:rPr lang="en-US" dirty="0" smtClean="0"/>
              <a:t> #11206 – duration: </a:t>
            </a:r>
            <a:r>
              <a:rPr lang="en-US" sz="2000" b="1" dirty="0" smtClean="0"/>
              <a:t>1h10</a:t>
            </a:r>
            <a:r>
              <a:rPr lang="en-US" dirty="0" smtClean="0"/>
              <a:t>, few GC, moderate heap usage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-1" t="16382" r="3936" b="40223"/>
          <a:stretch/>
        </p:blipFill>
        <p:spPr>
          <a:xfrm>
            <a:off x="165928" y="1472688"/>
            <a:ext cx="8784000" cy="1224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-1" t="14804" r="3543" b="37476"/>
          <a:stretch/>
        </p:blipFill>
        <p:spPr>
          <a:xfrm>
            <a:off x="162000" y="3214689"/>
            <a:ext cx="8820000" cy="1404000"/>
          </a:xfrm>
          <a:prstGeom prst="rect">
            <a:avLst/>
          </a:prstGeom>
        </p:spPr>
      </p:pic>
      <p:sp>
        <p:nvSpPr>
          <p:cNvPr id="11" name="Rounded Rectangular Callout 10"/>
          <p:cNvSpPr/>
          <p:nvPr/>
        </p:nvSpPr>
        <p:spPr>
          <a:xfrm>
            <a:off x="5791200" y="205979"/>
            <a:ext cx="2971800" cy="609600"/>
          </a:xfrm>
          <a:prstGeom prst="wedgeRoundRectCallout">
            <a:avLst>
              <a:gd name="adj1" fmla="val 47684"/>
              <a:gd name="adj2" fmla="val 192397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java.lang</a:t>
            </a:r>
            <a:r>
              <a:rPr lang="en-US" dirty="0" smtClean="0">
                <a:latin typeface="Courier New" charset="0"/>
                <a:ea typeface="Courier New" charset="0"/>
                <a:cs typeface="Courier New" charset="0"/>
              </a:rPr>
              <a:t>.</a:t>
            </a:r>
            <a:br>
              <a:rPr lang="en-US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 err="1" smtClean="0">
                <a:latin typeface="Courier New" charset="0"/>
                <a:ea typeface="Courier New" charset="0"/>
                <a:cs typeface="Courier New" charset="0"/>
              </a:rPr>
              <a:t>OutOfMemoryError</a:t>
            </a:r>
            <a:endParaRPr lang="en-US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317068" y="4749882"/>
            <a:ext cx="56388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smtClean="0">
                <a:latin typeface="Courier New" charset="0"/>
                <a:ea typeface="Courier New" charset="0"/>
                <a:cs typeface="Courier New" charset="0"/>
              </a:rPr>
              <a:t>org.apache.cassandra.io.sstable.LargePartitionsTest</a:t>
            </a:r>
            <a:endParaRPr lang="en-US" sz="1400" dirty="0">
              <a:latin typeface="Courier New" charset="0"/>
              <a:ea typeface="Courier New" charset="0"/>
              <a:cs typeface="Courier Ne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269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>
                <a:latin typeface="Arial"/>
                <a:cs typeface="Arial"/>
              </a:rPr>
              <a:t>Results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Promising!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But</a:t>
            </a:r>
            <a:r>
              <a:rPr lang="en-US" sz="2800" dirty="0" smtClean="0"/>
              <a:t>:</a:t>
            </a: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Performance regression w/ </a:t>
            </a:r>
            <a:r>
              <a:rPr lang="en-US" sz="2800" dirty="0" smtClean="0"/>
              <a:t>some workloads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25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07283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>
                <a:latin typeface="Arial"/>
                <a:cs typeface="Arial"/>
              </a:rPr>
              <a:t>Better</a:t>
            </a:r>
            <a:r>
              <a:rPr lang="de-DE" dirty="0" smtClean="0">
                <a:latin typeface="Arial"/>
                <a:cs typeface="Arial"/>
              </a:rPr>
              <a:t> Approach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Keep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2800" dirty="0" smtClean="0"/>
              <a:t> objects for “</a:t>
            </a:r>
            <a:r>
              <a:rPr lang="en-US" sz="2800" i="1" dirty="0" smtClean="0"/>
              <a:t>nicely</a:t>
            </a:r>
            <a:r>
              <a:rPr lang="en-US" sz="2800" dirty="0" smtClean="0"/>
              <a:t>” sized partitions on-heap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Controlled via 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c.yaml</a:t>
            </a:r>
            <a:endParaRPr lang="en-US" sz="2800" b="1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26</a:t>
            </a:fld>
            <a:endParaRPr lang="en-US" dirty="0">
              <a:latin typeface="Arial"/>
              <a:cs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47950"/>
            <a:ext cx="7340600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4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Doesn’t this mean </a:t>
            </a:r>
            <a:r>
              <a:rPr lang="en-US" i="1" dirty="0"/>
              <a:t>more</a:t>
            </a:r>
            <a:r>
              <a:rPr lang="en-US" dirty="0"/>
              <a:t> disk I/O?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600" dirty="0" smtClean="0"/>
              <a:t>“Hot” data already in </a:t>
            </a:r>
            <a:r>
              <a:rPr lang="en-US" sz="2600" dirty="0" smtClean="0"/>
              <a:t>buffer cache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600" dirty="0" smtClean="0"/>
              <a:t>No change for “cold” partitions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27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917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/>
                <a:cs typeface="Arial"/>
              </a:rPr>
              <a:t>#11206 </a:t>
            </a:r>
            <a:r>
              <a:rPr lang="de-DE" dirty="0" err="1" smtClean="0">
                <a:latin typeface="Arial"/>
                <a:cs typeface="Arial"/>
              </a:rPr>
              <a:t>Benefits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Reduced heap usage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Reduced GC pressure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Improved read and write paths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Key cache can hold “</a:t>
            </a:r>
            <a:r>
              <a:rPr lang="en-US" sz="2800" i="1" dirty="0" smtClean="0"/>
              <a:t>more</a:t>
            </a:r>
            <a:r>
              <a:rPr lang="en-US" sz="2800" dirty="0" smtClean="0"/>
              <a:t>” entries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Moved the bad partition size “</a:t>
            </a:r>
            <a:r>
              <a:rPr lang="en-US" sz="2800" i="1" dirty="0" smtClean="0"/>
              <a:t>barrier</a:t>
            </a:r>
            <a:r>
              <a:rPr lang="en-US" sz="2800" dirty="0" smtClean="0"/>
              <a:t>”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28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50511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>
                <a:latin typeface="Arial"/>
                <a:cs typeface="Arial"/>
              </a:rPr>
              <a:t>#11206 </a:t>
            </a:r>
            <a:r>
              <a:rPr lang="de-DE" dirty="0" err="1" smtClean="0">
                <a:latin typeface="Arial"/>
                <a:cs typeface="Arial"/>
              </a:rPr>
              <a:t>Metrics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382000" cy="3200399"/>
          </a:xfrm>
        </p:spPr>
        <p:txBody>
          <a:bodyPr>
            <a:normAutofit fontScale="92500" lnSpcReduction="20000"/>
          </a:bodyPr>
          <a:lstStyle/>
          <a:p>
            <a:r>
              <a:rPr lang="en-US" sz="2800" dirty="0" err="1" smtClean="0">
                <a:latin typeface="Courier New" charset="0"/>
                <a:ea typeface="Courier New" charset="0"/>
                <a:cs typeface="Courier New" charset="0"/>
              </a:rPr>
              <a:t>org.apache.cassandra.metrics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:</a:t>
            </a:r>
            <a:b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  type=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Index</a:t>
            </a:r>
            <a:r>
              <a:rPr lang="en-US" sz="2800" dirty="0" err="1" smtClean="0">
                <a:latin typeface="Courier New" charset="0"/>
                <a:ea typeface="Courier New" charset="0"/>
                <a:cs typeface="Courier New" charset="0"/>
              </a:rPr>
              <a:t>,scope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=</a:t>
            </a:r>
            <a:r>
              <a:rPr lang="en-US" sz="2800" b="1" dirty="0" err="1" smtClean="0">
                <a:latin typeface="Courier New" charset="0"/>
                <a:ea typeface="Courier New" charset="0"/>
                <a:cs typeface="Courier New" charset="0"/>
              </a:rPr>
              <a:t>RowIndexEntry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/>
            </a:r>
            <a:b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</a:br>
            <a:endParaRPr lang="en-US" sz="2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name=</a:t>
            </a:r>
            <a:r>
              <a:rPr lang="en-US" sz="2800" b="1" dirty="0" err="1" smtClean="0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IndexInfoCount</a:t>
            </a:r>
            <a:r>
              <a:rPr lang="en-US" sz="2800" b="1" dirty="0" smtClean="0"/>
              <a:t/>
            </a:r>
            <a:br>
              <a:rPr lang="en-US" sz="2800" b="1" dirty="0" smtClean="0"/>
            </a:br>
            <a:r>
              <a:rPr lang="en-US" sz="2800" dirty="0" smtClean="0"/>
              <a:t>Histogram - # of </a:t>
            </a:r>
            <a:r>
              <a:rPr lang="en-US" sz="2800" dirty="0" err="1" smtClean="0">
                <a:latin typeface="Courier New" charset="0"/>
                <a:ea typeface="Courier New" charset="0"/>
                <a:cs typeface="Courier New" charset="0"/>
              </a:rPr>
              <a:t>IndexInfo</a:t>
            </a:r>
            <a:r>
              <a:rPr lang="en-US" sz="2800" dirty="0" smtClean="0"/>
              <a:t> per </a:t>
            </a:r>
            <a:r>
              <a:rPr lang="en-US" sz="2800" dirty="0" err="1" smtClean="0">
                <a:latin typeface="Courier New" charset="0"/>
                <a:ea typeface="Courier New" charset="0"/>
                <a:cs typeface="Courier New" charset="0"/>
              </a:rPr>
              <a:t>IndexedEntry</a:t>
            </a:r>
            <a:endParaRPr lang="en-US" sz="2800" dirty="0" smtClean="0">
              <a:latin typeface="Courier New" charset="0"/>
              <a:ea typeface="Courier New" charset="0"/>
              <a:cs typeface="Courier New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ame=</a:t>
            </a:r>
            <a:r>
              <a:rPr lang="en-US" sz="2800" b="1" dirty="0" err="1" smtClean="0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IndexInfoGets</a:t>
            </a:r>
            <a:r>
              <a:rPr lang="en-US" sz="2800" b="1" dirty="0" smtClean="0"/>
              <a:t/>
            </a:r>
            <a:br>
              <a:rPr lang="en-US" sz="2800" b="1" dirty="0" smtClean="0"/>
            </a:br>
            <a:r>
              <a:rPr lang="en-US" sz="2800" dirty="0" smtClean="0"/>
              <a:t>Histogram - # of ”gets” against single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IndexedEntry</a:t>
            </a: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>
                <a:latin typeface="Courier New" charset="0"/>
                <a:ea typeface="Courier New" charset="0"/>
                <a:cs typeface="Courier New" charset="0"/>
              </a:rPr>
              <a:t>n</a:t>
            </a:r>
            <a:r>
              <a:rPr lang="en-US" sz="2800" dirty="0" smtClean="0">
                <a:latin typeface="Courier New" charset="0"/>
                <a:ea typeface="Courier New" charset="0"/>
                <a:cs typeface="Courier New" charset="0"/>
              </a:rPr>
              <a:t>ame=</a:t>
            </a:r>
            <a:r>
              <a:rPr lang="en-US" sz="2800" b="1" dirty="0" err="1" smtClean="0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IndexedEntrySize</a:t>
            </a:r>
            <a:r>
              <a:rPr lang="en-US" sz="2800" b="1" dirty="0" smtClean="0"/>
              <a:t/>
            </a:r>
            <a:br>
              <a:rPr lang="en-US" sz="2800" b="1" dirty="0" smtClean="0"/>
            </a:br>
            <a:r>
              <a:rPr lang="en-US" sz="2800" dirty="0"/>
              <a:t>Histogram - serialized size of </a:t>
            </a:r>
            <a:r>
              <a:rPr lang="en-US" sz="2800" dirty="0" err="1">
                <a:latin typeface="Courier New" charset="0"/>
                <a:ea typeface="Courier New" charset="0"/>
                <a:cs typeface="Courier New" charset="0"/>
              </a:rPr>
              <a:t>IndexedEntry</a:t>
            </a:r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29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7561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Arial"/>
                <a:cs typeface="Arial"/>
              </a:rPr>
              <a:t>SSTable</a:t>
            </a:r>
            <a:r>
              <a:rPr lang="en-US" dirty="0" smtClean="0">
                <a:latin typeface="Arial"/>
                <a:cs typeface="Arial"/>
              </a:rPr>
              <a:t> Components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3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5" name="Can 4"/>
          <p:cNvSpPr/>
          <p:nvPr/>
        </p:nvSpPr>
        <p:spPr>
          <a:xfrm>
            <a:off x="457200" y="3600000"/>
            <a:ext cx="1296144" cy="1143001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Data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Can 10"/>
          <p:cNvSpPr/>
          <p:nvPr/>
        </p:nvSpPr>
        <p:spPr>
          <a:xfrm>
            <a:off x="457200" y="2800351"/>
            <a:ext cx="1296144" cy="9144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Primary Index</a:t>
            </a:r>
          </a:p>
        </p:txBody>
      </p:sp>
      <p:sp>
        <p:nvSpPr>
          <p:cNvPr id="17" name="Can 16"/>
          <p:cNvSpPr/>
          <p:nvPr/>
        </p:nvSpPr>
        <p:spPr>
          <a:xfrm>
            <a:off x="457200" y="1962151"/>
            <a:ext cx="1296144" cy="9144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Summary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1" name="Can 20"/>
          <p:cNvSpPr/>
          <p:nvPr/>
        </p:nvSpPr>
        <p:spPr>
          <a:xfrm>
            <a:off x="457200" y="1123951"/>
            <a:ext cx="1296144" cy="9144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Bloom Filter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39582" y="1283480"/>
            <a:ext cx="537865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Determine whether </a:t>
            </a:r>
            <a:r>
              <a:rPr lang="en-US" dirty="0" smtClean="0">
                <a:latin typeface="Arial"/>
                <a:cs typeface="Arial"/>
              </a:rPr>
              <a:t>an </a:t>
            </a:r>
            <a:r>
              <a:rPr lang="en-US" dirty="0" err="1" smtClean="0">
                <a:latin typeface="Arial"/>
                <a:cs typeface="Arial"/>
              </a:rPr>
              <a:t>SSTable</a:t>
            </a:r>
            <a:r>
              <a:rPr lang="en-US" dirty="0" smtClean="0">
                <a:latin typeface="Arial"/>
                <a:cs typeface="Arial"/>
              </a:rPr>
              <a:t> contains a partition</a:t>
            </a:r>
            <a:br>
              <a:rPr lang="en-US" dirty="0" smtClean="0">
                <a:latin typeface="Arial"/>
                <a:cs typeface="Arial"/>
              </a:rPr>
            </a:b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  <a:sym typeface="Wingdings"/>
              </a:rPr>
              <a:t>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  <a:sym typeface="Wingdings"/>
              </a:rPr>
              <a:t>bloomFilterFpChance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139582" y="2126963"/>
            <a:ext cx="323518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Partition samples</a:t>
            </a:r>
            <a:br>
              <a:rPr lang="en-US" dirty="0" smtClean="0">
                <a:latin typeface="Arial"/>
                <a:cs typeface="Arial"/>
              </a:rPr>
            </a:b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  <a:sym typeface="Wingdings"/>
              </a:rPr>
              <a:t> </a:t>
            </a:r>
            <a:r>
              <a:rPr lang="en-US" sz="1400" dirty="0" err="1" smtClean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  <a:sym typeface="Wingdings"/>
              </a:rPr>
              <a:t>minIndexInterval</a:t>
            </a:r>
            <a:r>
              <a:rPr lang="en-US" sz="1400" dirty="0" smtClean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  <a:sym typeface="Wingdings"/>
              </a:rPr>
              <a:t> / </a:t>
            </a:r>
            <a:r>
              <a:rPr lang="en-US" sz="1400" dirty="0" err="1" smtClean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  <a:sym typeface="Wingdings"/>
              </a:rPr>
              <a:t>maxIndexInterval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39582" y="2970446"/>
            <a:ext cx="36150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All partition keys + index samples</a:t>
            </a:r>
            <a:br>
              <a:rPr lang="en-US" dirty="0" smtClean="0">
                <a:latin typeface="Arial"/>
                <a:cs typeface="Arial"/>
              </a:rPr>
            </a:b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  <a:sym typeface="Wingdings"/>
              </a:rPr>
              <a:t> </a:t>
            </a:r>
            <a:r>
              <a:rPr lang="en-US" sz="1400" dirty="0" err="1">
                <a:solidFill>
                  <a:schemeClr val="bg1">
                    <a:lumMod val="65000"/>
                  </a:schemeClr>
                </a:solidFill>
                <a:latin typeface="Arial"/>
                <a:cs typeface="Arial"/>
                <a:sym typeface="Wingdings"/>
              </a:rPr>
              <a:t>column_index_size_in_kb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139582" y="3986834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All the data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9815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5" grpId="0"/>
      <p:bldP spid="26" grpId="0"/>
      <p:bldP spid="2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>
                <a:latin typeface="Arial"/>
                <a:cs typeface="Arial"/>
              </a:rPr>
              <a:t>„After #11206, </a:t>
            </a:r>
            <a:r>
              <a:rPr lang="de-DE" dirty="0" err="1" smtClean="0">
                <a:latin typeface="Arial"/>
                <a:cs typeface="Arial"/>
              </a:rPr>
              <a:t>what‘s</a:t>
            </a:r>
            <a:r>
              <a:rPr lang="de-DE" dirty="0" smtClean="0">
                <a:latin typeface="Arial"/>
                <a:cs typeface="Arial"/>
              </a:rPr>
              <a:t> </a:t>
            </a:r>
            <a:r>
              <a:rPr lang="de-DE" dirty="0" err="1" smtClean="0">
                <a:latin typeface="Arial"/>
                <a:cs typeface="Arial"/>
              </a:rPr>
              <a:t>the</a:t>
            </a:r>
            <a:r>
              <a:rPr lang="de-DE" dirty="0" smtClean="0">
                <a:latin typeface="Arial"/>
                <a:cs typeface="Arial"/>
              </a:rPr>
              <a:t/>
            </a:r>
            <a:br>
              <a:rPr lang="de-DE" dirty="0" smtClean="0">
                <a:latin typeface="Arial"/>
                <a:cs typeface="Arial"/>
              </a:rPr>
            </a:br>
            <a:r>
              <a:rPr lang="de-DE" dirty="0" err="1" smtClean="0">
                <a:latin typeface="Arial"/>
                <a:cs typeface="Arial"/>
              </a:rPr>
              <a:t>recommended</a:t>
            </a:r>
            <a:r>
              <a:rPr lang="de-DE" dirty="0" smtClean="0">
                <a:latin typeface="Arial"/>
                <a:cs typeface="Arial"/>
              </a:rPr>
              <a:t> </a:t>
            </a:r>
            <a:r>
              <a:rPr lang="de-DE" dirty="0" err="1" smtClean="0">
                <a:latin typeface="Arial"/>
                <a:cs typeface="Arial"/>
              </a:rPr>
              <a:t>partition</a:t>
            </a:r>
            <a:r>
              <a:rPr lang="de-DE" dirty="0" smtClean="0">
                <a:latin typeface="Arial"/>
                <a:cs typeface="Arial"/>
              </a:rPr>
              <a:t> </a:t>
            </a:r>
            <a:r>
              <a:rPr lang="de-DE" dirty="0" err="1" smtClean="0">
                <a:latin typeface="Arial"/>
                <a:cs typeface="Arial"/>
              </a:rPr>
              <a:t>size</a:t>
            </a:r>
            <a:r>
              <a:rPr lang="de-DE" dirty="0" smtClean="0">
                <a:latin typeface="Arial"/>
                <a:cs typeface="Arial"/>
              </a:rPr>
              <a:t>?“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8229600" cy="3636676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It still depends – sorry</a:t>
            </a:r>
            <a:endParaRPr lang="en-US" sz="2800" dirty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IMO we moved the </a:t>
            </a:r>
            <a:r>
              <a:rPr lang="en-US" sz="2800" dirty="0" smtClean="0"/>
              <a:t>“barrier”</a:t>
            </a:r>
            <a:endParaRPr lang="en-US" sz="2800" dirty="0" smtClean="0"/>
          </a:p>
          <a:p>
            <a:pPr algn="ctr">
              <a:lnSpc>
                <a:spcPct val="120000"/>
              </a:lnSpc>
            </a:pPr>
            <a:r>
              <a:rPr lang="en-US" sz="4600" dirty="0" smtClean="0"/>
              <a:t>           </a:t>
            </a:r>
            <a:r>
              <a:rPr lang="en-US" sz="4600" u="sng" dirty="0" smtClean="0"/>
              <a:t>Test</a:t>
            </a:r>
            <a:r>
              <a:rPr lang="en-US" sz="2800" dirty="0" smtClean="0"/>
              <a:t> </a:t>
            </a:r>
            <a:r>
              <a:rPr lang="en-US" sz="2200" dirty="0" smtClean="0">
                <a:solidFill>
                  <a:schemeClr val="bg1">
                    <a:lumMod val="65000"/>
                  </a:schemeClr>
                </a:solidFill>
              </a:rPr>
              <a:t>with your</a:t>
            </a:r>
          </a:p>
          <a:p>
            <a:pPr algn="ctr">
              <a:lnSpc>
                <a:spcPct val="120000"/>
              </a:lnSpc>
            </a:pPr>
            <a:r>
              <a:rPr lang="en-US" sz="2800" dirty="0" smtClean="0"/>
              <a:t>      </a:t>
            </a:r>
            <a:r>
              <a:rPr lang="en-US" sz="4600" u="sng" dirty="0" smtClean="0"/>
              <a:t>data model</a:t>
            </a:r>
            <a:endParaRPr lang="en-US" sz="4600" dirty="0" smtClean="0"/>
          </a:p>
          <a:p>
            <a:pPr algn="ctr">
              <a:lnSpc>
                <a:spcPct val="120000"/>
              </a:lnSpc>
            </a:pPr>
            <a:r>
              <a:rPr lang="en-US" sz="2800" dirty="0" smtClean="0">
                <a:solidFill>
                  <a:schemeClr val="bg1">
                    <a:lumMod val="65000"/>
                  </a:schemeClr>
                </a:solidFill>
              </a:rPr>
              <a:t>and</a:t>
            </a:r>
            <a:r>
              <a:rPr lang="en-US" sz="2800" dirty="0" smtClean="0"/>
              <a:t> </a:t>
            </a:r>
            <a:r>
              <a:rPr lang="en-US" sz="4600" u="sng" dirty="0" smtClean="0"/>
              <a:t>workload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30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8540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>
                <a:latin typeface="Arial"/>
                <a:cs typeface="Arial"/>
              </a:rPr>
              <a:t>Bad </a:t>
            </a:r>
            <a:r>
              <a:rPr lang="de-DE" dirty="0" err="1" smtClean="0">
                <a:latin typeface="Arial"/>
                <a:cs typeface="Arial"/>
              </a:rPr>
              <a:t>usage</a:t>
            </a:r>
            <a:r>
              <a:rPr lang="de-DE" dirty="0" smtClean="0">
                <a:latin typeface="Arial"/>
                <a:cs typeface="Arial"/>
              </a:rPr>
              <a:t> </a:t>
            </a:r>
            <a:r>
              <a:rPr lang="de-DE" dirty="0" err="1" smtClean="0">
                <a:latin typeface="Arial"/>
                <a:cs typeface="Arial"/>
              </a:rPr>
              <a:t>of</a:t>
            </a:r>
            <a:r>
              <a:rPr lang="de-DE" dirty="0" smtClean="0">
                <a:latin typeface="Arial"/>
                <a:cs typeface="Arial"/>
              </a:rPr>
              <a:t> large </a:t>
            </a:r>
            <a:r>
              <a:rPr lang="de-DE" dirty="0" err="1" smtClean="0">
                <a:latin typeface="Arial"/>
                <a:cs typeface="Arial"/>
              </a:rPr>
              <a:t>partitions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CQL </a:t>
            </a:r>
            <a:r>
              <a:rPr lang="en-US" sz="2800" b="1" dirty="0" smtClean="0">
                <a:latin typeface="Courier New" charset="0"/>
                <a:ea typeface="Courier New" charset="0"/>
                <a:cs typeface="Courier New" charset="0"/>
              </a:rPr>
              <a:t>SELECT</a:t>
            </a:r>
            <a:r>
              <a:rPr lang="en-US" sz="2800" dirty="0" smtClean="0"/>
              <a:t> </a:t>
            </a:r>
            <a:r>
              <a:rPr lang="en-US" sz="2800" u="sng" dirty="0" smtClean="0"/>
              <a:t>without</a:t>
            </a:r>
            <a:r>
              <a:rPr lang="en-US" sz="2800" dirty="0" smtClean="0"/>
              <a:t> clustering key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sz="2600" dirty="0" smtClean="0"/>
              <a:t>i.e. materialize a large partition in memory</a:t>
            </a:r>
          </a:p>
          <a:p>
            <a:pPr marL="285750" indent="-285750">
              <a:buFont typeface="Arial" charset="0"/>
              <a:buChar char="•"/>
            </a:pPr>
            <a:endParaRPr lang="en-US" sz="28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800" dirty="0" smtClean="0"/>
              <a:t>Using the same partition key over a long time</a:t>
            </a:r>
            <a:endParaRPr lang="en-US" sz="2400" dirty="0" smtClean="0"/>
          </a:p>
          <a:p>
            <a:pPr marL="742950" lvl="1" indent="-285750">
              <a:buFont typeface="Arial" charset="0"/>
              <a:buChar char="•"/>
            </a:pPr>
            <a:r>
              <a:rPr lang="en-US" sz="2600" dirty="0" smtClean="0"/>
              <a:t>i.e. access many </a:t>
            </a:r>
            <a:r>
              <a:rPr lang="en-US" sz="2600" dirty="0" err="1" smtClean="0"/>
              <a:t>sstables</a:t>
            </a:r>
            <a:endParaRPr lang="en-US" sz="26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31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05001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20040" b="23742"/>
          <a:stretch/>
        </p:blipFill>
        <p:spPr>
          <a:xfrm>
            <a:off x="800100" y="1944000"/>
            <a:ext cx="7543800" cy="1872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039" y="3966862"/>
            <a:ext cx="8178800" cy="83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080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>
                <a:latin typeface="Arial"/>
                <a:cs typeface="Arial"/>
              </a:rPr>
              <a:t>#9754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2600" dirty="0" smtClean="0"/>
              <a:t>Changes on-disk primary index format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600" dirty="0" smtClean="0"/>
              <a:t>Efficient on-disk representation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600" dirty="0" smtClean="0"/>
              <a:t>Optimized for OS page size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600" dirty="0" smtClean="0"/>
              <a:t>WIP !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600" dirty="0" smtClean="0"/>
              <a:t>Fix-Version: 4.x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t>33</a:t>
            </a:fld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66358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Thank You!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Q &amp; A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5" name="Title 5"/>
          <p:cNvSpPr txBox="1">
            <a:spLocks/>
          </p:cNvSpPr>
          <p:nvPr/>
        </p:nvSpPr>
        <p:spPr>
          <a:xfrm>
            <a:off x="457200" y="3790950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0" i="0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sz="2400" dirty="0" smtClean="0"/>
              <a:t>Come to the “experts stand”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92222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</a:t>
            </a:r>
            <a:r>
              <a:rPr lang="en-US" dirty="0" smtClean="0"/>
              <a:t>from an </a:t>
            </a:r>
            <a:r>
              <a:rPr lang="en-US" dirty="0" err="1" smtClean="0"/>
              <a:t>SSTable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4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5" name="Can 4"/>
          <p:cNvSpPr/>
          <p:nvPr/>
        </p:nvSpPr>
        <p:spPr>
          <a:xfrm>
            <a:off x="457200" y="3600000"/>
            <a:ext cx="1296144" cy="1143001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Data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Can 10"/>
          <p:cNvSpPr/>
          <p:nvPr/>
        </p:nvSpPr>
        <p:spPr>
          <a:xfrm>
            <a:off x="457200" y="2800351"/>
            <a:ext cx="1296144" cy="9144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Primary Index</a:t>
            </a:r>
          </a:p>
        </p:txBody>
      </p:sp>
      <p:sp>
        <p:nvSpPr>
          <p:cNvPr id="17" name="Can 16"/>
          <p:cNvSpPr/>
          <p:nvPr/>
        </p:nvSpPr>
        <p:spPr>
          <a:xfrm>
            <a:off x="457200" y="1962151"/>
            <a:ext cx="1296144" cy="9144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Summary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1" name="Can 20"/>
          <p:cNvSpPr/>
          <p:nvPr/>
        </p:nvSpPr>
        <p:spPr>
          <a:xfrm>
            <a:off x="457200" y="1123951"/>
            <a:ext cx="1296144" cy="9144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Bloom Filter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14364" y="1413049"/>
            <a:ext cx="42629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1. Check whether partition is in </a:t>
            </a:r>
            <a:r>
              <a:rPr lang="en-US" dirty="0" err="1" smtClean="0">
                <a:latin typeface="Arial"/>
                <a:cs typeface="Arial"/>
              </a:rPr>
              <a:t>SSTable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114364" y="2096185"/>
            <a:ext cx="345062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2. Find “nearest” partition key</a:t>
            </a:r>
            <a:br>
              <a:rPr lang="en-US" dirty="0" smtClean="0">
                <a:latin typeface="Arial"/>
                <a:cs typeface="Arial"/>
              </a:rPr>
            </a:br>
            <a:r>
              <a:rPr lang="en-US" dirty="0" smtClean="0">
                <a:latin typeface="Arial"/>
                <a:cs typeface="Arial"/>
              </a:rPr>
              <a:t>3. Return offset in primary index</a:t>
            </a:r>
          </a:p>
        </p:txBody>
      </p:sp>
      <p:sp>
        <p:nvSpPr>
          <p:cNvPr id="26" name="Rectangle 25"/>
          <p:cNvSpPr/>
          <p:nvPr/>
        </p:nvSpPr>
        <p:spPr>
          <a:xfrm>
            <a:off x="2114364" y="2798235"/>
            <a:ext cx="28735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4. Find partition</a:t>
            </a:r>
          </a:p>
          <a:p>
            <a:r>
              <a:rPr lang="en-US" dirty="0">
                <a:latin typeface="Arial"/>
                <a:cs typeface="Arial"/>
              </a:rPr>
              <a:t>5</a:t>
            </a:r>
            <a:r>
              <a:rPr lang="en-US" dirty="0" smtClean="0">
                <a:latin typeface="Arial"/>
                <a:cs typeface="Arial"/>
              </a:rPr>
              <a:t>. Find clustering key</a:t>
            </a:r>
            <a:br>
              <a:rPr lang="en-US" dirty="0" smtClean="0">
                <a:latin typeface="Arial"/>
                <a:cs typeface="Arial"/>
              </a:rPr>
            </a:br>
            <a:r>
              <a:rPr lang="en-US" dirty="0" smtClean="0">
                <a:latin typeface="Arial"/>
                <a:cs typeface="Arial"/>
              </a:rPr>
              <a:t>6. Return offset in data file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114364" y="3954856"/>
            <a:ext cx="31085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7. Find, read and return data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486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5" grpId="0"/>
      <p:bldP spid="26" grpId="0"/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/>
                <a:cs typeface="Arial"/>
              </a:rPr>
              <a:t>Before CASSANDRA-11206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2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of </a:t>
            </a:r>
            <a:r>
              <a:rPr lang="en-US" dirty="0" err="1" smtClean="0"/>
              <a:t>SSTable</a:t>
            </a:r>
            <a:r>
              <a:rPr lang="en-US" dirty="0" smtClean="0"/>
              <a:t> Components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DataStax,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D5614-B734-4280-8F57-1D4947433C97}" type="slidenum">
              <a:rPr lang="en-US" smtClean="0">
                <a:latin typeface="Arial"/>
                <a:cs typeface="Arial"/>
              </a:rPr>
              <a:pPr/>
              <a:t>6</a:t>
            </a:fld>
            <a:endParaRPr lang="en-US" dirty="0">
              <a:latin typeface="Arial"/>
              <a:cs typeface="Arial"/>
            </a:endParaRPr>
          </a:p>
        </p:txBody>
      </p:sp>
      <p:sp>
        <p:nvSpPr>
          <p:cNvPr id="5" name="Can 4"/>
          <p:cNvSpPr/>
          <p:nvPr/>
        </p:nvSpPr>
        <p:spPr>
          <a:xfrm>
            <a:off x="457200" y="3600000"/>
            <a:ext cx="1296144" cy="1143001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Data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Can 10"/>
          <p:cNvSpPr/>
          <p:nvPr/>
        </p:nvSpPr>
        <p:spPr>
          <a:xfrm>
            <a:off x="457200" y="2800351"/>
            <a:ext cx="1296144" cy="9144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Primary Index</a:t>
            </a:r>
          </a:p>
        </p:txBody>
      </p:sp>
      <p:sp>
        <p:nvSpPr>
          <p:cNvPr id="17" name="Can 16"/>
          <p:cNvSpPr/>
          <p:nvPr/>
        </p:nvSpPr>
        <p:spPr>
          <a:xfrm>
            <a:off x="457200" y="1962151"/>
            <a:ext cx="1296144" cy="9144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Summary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1" name="Can 20"/>
          <p:cNvSpPr/>
          <p:nvPr/>
        </p:nvSpPr>
        <p:spPr>
          <a:xfrm>
            <a:off x="457200" y="1123951"/>
            <a:ext cx="1296144" cy="914400"/>
          </a:xfrm>
          <a:prstGeom prst="can">
            <a:avLst/>
          </a:prstGeom>
          <a:solidFill>
            <a:schemeClr val="accent5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Bloom Filter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114364" y="1413049"/>
            <a:ext cx="25096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Off-Heap, small </a:t>
            </a:r>
            <a:r>
              <a:rPr lang="en-US" dirty="0" smtClean="0">
                <a:latin typeface="Arial"/>
                <a:cs typeface="Arial"/>
                <a:sym typeface="Wingdings"/>
              </a:rPr>
              <a:t> fine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114364" y="2096185"/>
            <a:ext cx="28815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Off-Heap, small-</a:t>
            </a:r>
            <a:r>
              <a:rPr lang="en-US" dirty="0" err="1" smtClean="0">
                <a:latin typeface="Arial"/>
                <a:cs typeface="Arial"/>
              </a:rPr>
              <a:t>ish</a:t>
            </a:r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 smtClean="0">
                <a:latin typeface="Arial"/>
                <a:cs typeface="Arial"/>
                <a:sym typeface="Wingdings"/>
              </a:rPr>
              <a:t> fine</a:t>
            </a:r>
            <a:endParaRPr lang="en-US" dirty="0" smtClean="0">
              <a:latin typeface="Arial"/>
              <a:cs typeface="Arial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14364" y="2798235"/>
            <a:ext cx="3929281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On-Heap,</a:t>
            </a:r>
            <a:br>
              <a:rPr lang="en-US" dirty="0" smtClean="0">
                <a:latin typeface="Arial"/>
                <a:cs typeface="Arial"/>
              </a:rPr>
            </a:br>
            <a:r>
              <a:rPr lang="en-US" dirty="0" smtClean="0">
                <a:latin typeface="Arial"/>
                <a:cs typeface="Arial"/>
              </a:rPr>
              <a:t>many small objects, nested structure</a:t>
            </a:r>
          </a:p>
          <a:p>
            <a:r>
              <a:rPr lang="en-US" b="1" dirty="0" smtClean="0">
                <a:solidFill>
                  <a:srgbClr val="FF0000"/>
                </a:solidFill>
                <a:latin typeface="Arial"/>
                <a:cs typeface="Arial"/>
                <a:sym typeface="Wingdings"/>
              </a:rPr>
              <a:t> problematic</a:t>
            </a:r>
            <a:endParaRPr lang="en-US" b="1" dirty="0" smtClean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114364" y="3954856"/>
            <a:ext cx="30952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For CQL since #8099 </a:t>
            </a:r>
            <a:r>
              <a:rPr lang="en-US" dirty="0" smtClean="0">
                <a:latin typeface="Arial"/>
                <a:cs typeface="Arial"/>
                <a:sym typeface="Wingdings"/>
              </a:rPr>
              <a:t> fine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9711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5" grpId="0"/>
      <p:bldP spid="26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Index File Layout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1447800" y="1352550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1" name="Rounded Rectangle 60"/>
          <p:cNvSpPr/>
          <p:nvPr/>
        </p:nvSpPr>
        <p:spPr>
          <a:xfrm>
            <a:off x="70520" y="1352550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6" name="Rounded Rectangle 65"/>
          <p:cNvSpPr/>
          <p:nvPr/>
        </p:nvSpPr>
        <p:spPr>
          <a:xfrm>
            <a:off x="6330461" y="1352550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7" name="Rounded Rectangle 66"/>
          <p:cNvSpPr/>
          <p:nvPr/>
        </p:nvSpPr>
        <p:spPr>
          <a:xfrm>
            <a:off x="4953181" y="1352550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8" name="Rounded Rectangle 67"/>
          <p:cNvSpPr/>
          <p:nvPr/>
        </p:nvSpPr>
        <p:spPr>
          <a:xfrm>
            <a:off x="-2667000" y="1832371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0" name="Rounded Rectangle 69"/>
          <p:cNvSpPr/>
          <p:nvPr/>
        </p:nvSpPr>
        <p:spPr>
          <a:xfrm>
            <a:off x="2215661" y="1832371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1" name="Rounded Rectangle 70"/>
          <p:cNvSpPr/>
          <p:nvPr/>
        </p:nvSpPr>
        <p:spPr>
          <a:xfrm>
            <a:off x="838381" y="1832371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2" name="Rounded Rectangle 71"/>
          <p:cNvSpPr/>
          <p:nvPr/>
        </p:nvSpPr>
        <p:spPr>
          <a:xfrm>
            <a:off x="7098322" y="1832371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3" name="Rounded Rectangle 72"/>
          <p:cNvSpPr/>
          <p:nvPr/>
        </p:nvSpPr>
        <p:spPr>
          <a:xfrm>
            <a:off x="5721042" y="1832371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4" name="Rounded Rectangle 73"/>
          <p:cNvSpPr/>
          <p:nvPr/>
        </p:nvSpPr>
        <p:spPr>
          <a:xfrm>
            <a:off x="-2067793" y="2312192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6" name="Rounded Rectangle 75"/>
          <p:cNvSpPr/>
          <p:nvPr/>
        </p:nvSpPr>
        <p:spPr>
          <a:xfrm>
            <a:off x="2825080" y="2312192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7" name="Rounded Rectangle 76"/>
          <p:cNvSpPr/>
          <p:nvPr/>
        </p:nvSpPr>
        <p:spPr>
          <a:xfrm>
            <a:off x="1447800" y="2312192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8" name="Rounded Rectangle 77"/>
          <p:cNvSpPr/>
          <p:nvPr/>
        </p:nvSpPr>
        <p:spPr>
          <a:xfrm>
            <a:off x="7707741" y="2312192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9" name="Rounded Rectangle 78"/>
          <p:cNvSpPr/>
          <p:nvPr/>
        </p:nvSpPr>
        <p:spPr>
          <a:xfrm>
            <a:off x="6330461" y="2312192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0" name="Rounded Rectangle 79"/>
          <p:cNvSpPr/>
          <p:nvPr/>
        </p:nvSpPr>
        <p:spPr>
          <a:xfrm>
            <a:off x="-1432451" y="2825864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2" name="Rounded Rectangle 81"/>
          <p:cNvSpPr/>
          <p:nvPr/>
        </p:nvSpPr>
        <p:spPr>
          <a:xfrm>
            <a:off x="3450210" y="2825864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3" name="Rounded Rectangle 112"/>
          <p:cNvSpPr/>
          <p:nvPr/>
        </p:nvSpPr>
        <p:spPr>
          <a:xfrm>
            <a:off x="2072930" y="2825864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4" name="Rounded Rectangle 113"/>
          <p:cNvSpPr/>
          <p:nvPr/>
        </p:nvSpPr>
        <p:spPr>
          <a:xfrm>
            <a:off x="8332871" y="2830979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5" name="Rounded Rectangle 114"/>
          <p:cNvSpPr/>
          <p:nvPr/>
        </p:nvSpPr>
        <p:spPr>
          <a:xfrm>
            <a:off x="6955591" y="2830979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6" name="Rounded Rectangle 115"/>
          <p:cNvSpPr/>
          <p:nvPr/>
        </p:nvSpPr>
        <p:spPr>
          <a:xfrm>
            <a:off x="-914310" y="3339536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8" name="Rounded Rectangle 117"/>
          <p:cNvSpPr/>
          <p:nvPr/>
        </p:nvSpPr>
        <p:spPr>
          <a:xfrm>
            <a:off x="3968351" y="3339536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9" name="Rounded Rectangle 118"/>
          <p:cNvSpPr/>
          <p:nvPr/>
        </p:nvSpPr>
        <p:spPr>
          <a:xfrm>
            <a:off x="2591071" y="3339536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0" name="Rounded Rectangle 119"/>
          <p:cNvSpPr/>
          <p:nvPr/>
        </p:nvSpPr>
        <p:spPr>
          <a:xfrm>
            <a:off x="8851012" y="3339536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1" name="Rounded Rectangle 120"/>
          <p:cNvSpPr/>
          <p:nvPr/>
        </p:nvSpPr>
        <p:spPr>
          <a:xfrm>
            <a:off x="7473732" y="3339536"/>
            <a:ext cx="1377280" cy="38100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Key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2" name="Rounded Rectangle 121"/>
          <p:cNvSpPr/>
          <p:nvPr/>
        </p:nvSpPr>
        <p:spPr>
          <a:xfrm>
            <a:off x="-304891" y="3853208"/>
            <a:ext cx="3505381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atin typeface="Arial" charset="0"/>
                <a:ea typeface="Arial" charset="0"/>
                <a:cs typeface="Arial" charset="0"/>
              </a:rPr>
              <a:t>Partition Index Samples</a:t>
            </a:r>
            <a:endParaRPr lang="en-US" sz="1600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5454161" y="399617"/>
            <a:ext cx="1752600" cy="1432754"/>
            <a:chOff x="5454161" y="399617"/>
            <a:chExt cx="1752600" cy="1432754"/>
          </a:xfrm>
        </p:grpSpPr>
        <p:cxnSp>
          <p:nvCxnSpPr>
            <p:cNvPr id="14" name="Straight Arrow Connector 13"/>
            <p:cNvCxnSpPr/>
            <p:nvPr/>
          </p:nvCxnSpPr>
          <p:spPr>
            <a:xfrm>
              <a:off x="5721042" y="742950"/>
              <a:ext cx="0" cy="1089421"/>
            </a:xfrm>
            <a:prstGeom prst="straightConnector1">
              <a:avLst/>
            </a:prstGeom>
            <a:ln w="133350">
              <a:solidFill>
                <a:schemeClr val="accent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ounded Rectangle 14"/>
            <p:cNvSpPr/>
            <p:nvPr/>
          </p:nvSpPr>
          <p:spPr>
            <a:xfrm>
              <a:off x="5454161" y="399617"/>
              <a:ext cx="1752600" cy="676436"/>
            </a:xfrm>
            <a:prstGeom prst="roundRect">
              <a:avLst/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atin typeface="Arial" charset="0"/>
                  <a:ea typeface="Arial" charset="0"/>
                  <a:cs typeface="Arial" charset="0"/>
                </a:rPr>
                <a:t>”from” Summary</a:t>
              </a:r>
              <a:endParaRPr lang="en-US" dirty="0"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-533400" y="2022871"/>
            <a:ext cx="9677400" cy="479822"/>
            <a:chOff x="-533400" y="2022871"/>
            <a:chExt cx="9677400" cy="479822"/>
          </a:xfrm>
        </p:grpSpPr>
        <p:cxnSp>
          <p:nvCxnSpPr>
            <p:cNvPr id="124" name="Straight Arrow Connector 123"/>
            <p:cNvCxnSpPr/>
            <p:nvPr/>
          </p:nvCxnSpPr>
          <p:spPr>
            <a:xfrm flipV="1">
              <a:off x="5787422" y="2022871"/>
              <a:ext cx="3356578" cy="2"/>
            </a:xfrm>
            <a:prstGeom prst="straightConnector1">
              <a:avLst/>
            </a:prstGeom>
            <a:ln w="133350">
              <a:solidFill>
                <a:schemeClr val="accent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Arrow Connector 124"/>
            <p:cNvCxnSpPr/>
            <p:nvPr/>
          </p:nvCxnSpPr>
          <p:spPr>
            <a:xfrm>
              <a:off x="-533400" y="2502692"/>
              <a:ext cx="7197122" cy="1"/>
            </a:xfrm>
            <a:prstGeom prst="straightConnector1">
              <a:avLst/>
            </a:prstGeom>
            <a:ln w="133350">
              <a:solidFill>
                <a:schemeClr val="accent2"/>
              </a:solidFill>
              <a:tailEnd type="stealt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474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7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9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200"/>
                            </p:stCondLst>
                            <p:childTnLst>
                              <p:par>
                                <p:cTn id="52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3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4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6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7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8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900"/>
                            </p:stCondLst>
                            <p:childTnLst>
                              <p:par>
                                <p:cTn id="73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000"/>
                            </p:stCondLst>
                            <p:childTnLst>
                              <p:par>
                                <p:cTn id="76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100"/>
                            </p:stCondLst>
                            <p:childTnLst>
                              <p:par>
                                <p:cTn id="79" presetID="1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1" grpId="0" animBg="1"/>
      <p:bldP spid="66" grpId="0" animBg="1"/>
      <p:bldP spid="67" grpId="0" animBg="1"/>
      <p:bldP spid="68" grpId="0" animBg="1"/>
      <p:bldP spid="70" grpId="0" animBg="1"/>
      <p:bldP spid="71" grpId="0" animBg="1"/>
      <p:bldP spid="72" grpId="0" animBg="1"/>
      <p:bldP spid="73" grpId="0" animBg="1"/>
      <p:bldP spid="74" grpId="0" animBg="1"/>
      <p:bldP spid="76" grpId="0" animBg="1"/>
      <p:bldP spid="77" grpId="0" animBg="1"/>
      <p:bldP spid="78" grpId="0" animBg="1"/>
      <p:bldP spid="79" grpId="0" animBg="1"/>
      <p:bldP spid="80" grpId="0" animBg="1"/>
      <p:bldP spid="82" grpId="0" animBg="1"/>
      <p:bldP spid="113" grpId="0" animBg="1"/>
      <p:bldP spid="114" grpId="0" animBg="1"/>
      <p:bldP spid="115" grpId="0" animBg="1"/>
      <p:bldP spid="116" grpId="0" animBg="1"/>
      <p:bldP spid="118" grpId="0" animBg="1"/>
      <p:bldP spid="119" grpId="0" animBg="1"/>
      <p:bldP spid="120" grpId="0" animBg="1"/>
      <p:bldP spid="121" grpId="0" animBg="1"/>
      <p:bldP spid="1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Sampling the </a:t>
            </a:r>
            <a:r>
              <a:rPr lang="en-US" dirty="0" smtClean="0"/>
              <a:t>Primary Index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60397" y="2652375"/>
            <a:ext cx="8043336" cy="45720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Partition in Data file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271300" y="3114888"/>
            <a:ext cx="2997177" cy="1732497"/>
            <a:chOff x="271300" y="2874128"/>
            <a:chExt cx="2997177" cy="1732497"/>
          </a:xfrm>
        </p:grpSpPr>
        <p:cxnSp>
          <p:nvCxnSpPr>
            <p:cNvPr id="10" name="Straight Arrow Connector 9"/>
            <p:cNvCxnSpPr/>
            <p:nvPr/>
          </p:nvCxnSpPr>
          <p:spPr>
            <a:xfrm flipV="1">
              <a:off x="271300" y="2874128"/>
              <a:ext cx="338664" cy="1600200"/>
            </a:xfrm>
            <a:prstGeom prst="straightConnector1">
              <a:avLst/>
            </a:prstGeom>
            <a:ln w="3175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317733" y="3960294"/>
              <a:ext cx="295074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Partition Key</a:t>
              </a:r>
            </a:p>
            <a:p>
              <a:r>
                <a:rPr lang="en-US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Offset in </a:t>
              </a:r>
              <a:r>
                <a:rPr lang="en-US" dirty="0" err="1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SSTable</a:t>
              </a:r>
              <a:r>
                <a:rPr lang="en-US" dirty="0" smtClean="0">
                  <a:solidFill>
                    <a:schemeClr val="accent2"/>
                  </a:solidFill>
                  <a:latin typeface="Arial" charset="0"/>
                  <a:ea typeface="Arial" charset="0"/>
                  <a:cs typeface="Arial" charset="0"/>
                </a:rPr>
                <a:t> Data File</a:t>
              </a:r>
              <a:endParaRPr lang="en-US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60398" y="2394141"/>
            <a:ext cx="7543803" cy="1632723"/>
            <a:chOff x="795865" y="941916"/>
            <a:chExt cx="7543803" cy="1632723"/>
          </a:xfrm>
        </p:grpSpPr>
        <p:sp>
          <p:nvSpPr>
            <p:cNvPr id="16" name="TextBox 15"/>
            <p:cNvSpPr txBox="1"/>
            <p:nvPr/>
          </p:nvSpPr>
          <p:spPr>
            <a:xfrm>
              <a:off x="1042126" y="2205307"/>
              <a:ext cx="49199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>
                  <a:solidFill>
                    <a:schemeClr val="accent2"/>
                  </a:solidFill>
                  <a:latin typeface="Courier New" charset="0"/>
                  <a:ea typeface="Courier New" charset="0"/>
                  <a:cs typeface="Courier New" charset="0"/>
                  <a:sym typeface="Wingdings"/>
                </a:rPr>
                <a:t>column_index_size_in_kb</a:t>
              </a:r>
              <a:r>
                <a:rPr lang="en-US" dirty="0" smtClean="0">
                  <a:solidFill>
                    <a:schemeClr val="accent2"/>
                  </a:solidFill>
                  <a:latin typeface="Arial"/>
                  <a:cs typeface="Arial"/>
                  <a:sym typeface="Wingdings"/>
                </a:rPr>
                <a:t> (default: 64kB)</a:t>
              </a:r>
              <a:endParaRPr lang="en-US" dirty="0">
                <a:solidFill>
                  <a:schemeClr val="accent2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1879600" y="941916"/>
              <a:ext cx="0" cy="99060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4038600" y="950383"/>
              <a:ext cx="0" cy="99060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105400" y="969433"/>
              <a:ext cx="0" cy="99060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>
              <a:off x="6180667" y="965199"/>
              <a:ext cx="0" cy="99060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7247467" y="965199"/>
              <a:ext cx="0" cy="99060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8305800" y="969433"/>
              <a:ext cx="0" cy="99060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971800" y="941916"/>
              <a:ext cx="0" cy="990600"/>
            </a:xfrm>
            <a:prstGeom prst="line">
              <a:avLst/>
            </a:prstGeom>
            <a:ln w="412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Left Brace 23"/>
            <p:cNvSpPr/>
            <p:nvPr/>
          </p:nvSpPr>
          <p:spPr>
            <a:xfrm rot="16200000">
              <a:off x="4460075" y="1567379"/>
              <a:ext cx="223850" cy="1066800"/>
            </a:xfrm>
            <a:prstGeom prst="leftBrac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Left Brace 24"/>
            <p:cNvSpPr/>
            <p:nvPr/>
          </p:nvSpPr>
          <p:spPr>
            <a:xfrm rot="16200000">
              <a:off x="5535342" y="1567379"/>
              <a:ext cx="223850" cy="1066800"/>
            </a:xfrm>
            <a:prstGeom prst="leftBrac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Left Brace 25"/>
            <p:cNvSpPr/>
            <p:nvPr/>
          </p:nvSpPr>
          <p:spPr>
            <a:xfrm rot="16200000">
              <a:off x="6610609" y="1559983"/>
              <a:ext cx="223850" cy="1066800"/>
            </a:xfrm>
            <a:prstGeom prst="leftBrac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Left Brace 26"/>
            <p:cNvSpPr/>
            <p:nvPr/>
          </p:nvSpPr>
          <p:spPr>
            <a:xfrm rot="16200000">
              <a:off x="7694343" y="1559982"/>
              <a:ext cx="223850" cy="1066800"/>
            </a:xfrm>
            <a:prstGeom prst="leftBrac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Left Brace 27"/>
            <p:cNvSpPr/>
            <p:nvPr/>
          </p:nvSpPr>
          <p:spPr>
            <a:xfrm rot="16200000">
              <a:off x="3384808" y="1579956"/>
              <a:ext cx="223850" cy="1066800"/>
            </a:xfrm>
            <a:prstGeom prst="leftBrac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Left Brace 28"/>
            <p:cNvSpPr/>
            <p:nvPr/>
          </p:nvSpPr>
          <p:spPr>
            <a:xfrm rot="16200000">
              <a:off x="2309541" y="1567379"/>
              <a:ext cx="223850" cy="1066800"/>
            </a:xfrm>
            <a:prstGeom prst="leftBrac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Left Brace 29"/>
            <p:cNvSpPr/>
            <p:nvPr/>
          </p:nvSpPr>
          <p:spPr>
            <a:xfrm rot="16200000">
              <a:off x="1217340" y="1567378"/>
              <a:ext cx="223850" cy="1066800"/>
            </a:xfrm>
            <a:prstGeom prst="leftBrace">
              <a:avLst/>
            </a:prstGeom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09369" y="1825327"/>
            <a:ext cx="1013893" cy="799531"/>
            <a:chOff x="709369" y="1811247"/>
            <a:chExt cx="1013893" cy="799531"/>
          </a:xfrm>
        </p:grpSpPr>
        <p:sp>
          <p:nvSpPr>
            <p:cNvPr id="55" name="Rectangle 54"/>
            <p:cNvSpPr/>
            <p:nvPr/>
          </p:nvSpPr>
          <p:spPr>
            <a:xfrm>
              <a:off x="709369" y="1811247"/>
              <a:ext cx="48442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First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1248452" y="1811248"/>
              <a:ext cx="47481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Last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57" name="Straight Arrow Connector 56"/>
            <p:cNvCxnSpPr/>
            <p:nvPr/>
          </p:nvCxnSpPr>
          <p:spPr>
            <a:xfrm flipH="1">
              <a:off x="709369" y="2287126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1520062" y="2287126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3" name="Group 82"/>
          <p:cNvGrpSpPr/>
          <p:nvPr/>
        </p:nvGrpSpPr>
        <p:grpSpPr>
          <a:xfrm>
            <a:off x="1793105" y="1825327"/>
            <a:ext cx="1013893" cy="799531"/>
            <a:chOff x="709369" y="1811247"/>
            <a:chExt cx="1013893" cy="799531"/>
          </a:xfrm>
        </p:grpSpPr>
        <p:sp>
          <p:nvSpPr>
            <p:cNvPr id="84" name="Rectangle 83"/>
            <p:cNvSpPr/>
            <p:nvPr/>
          </p:nvSpPr>
          <p:spPr>
            <a:xfrm>
              <a:off x="709369" y="1811247"/>
              <a:ext cx="48442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First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1248452" y="1811248"/>
              <a:ext cx="47481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Last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86" name="Straight Arrow Connector 85"/>
            <p:cNvCxnSpPr/>
            <p:nvPr/>
          </p:nvCxnSpPr>
          <p:spPr>
            <a:xfrm flipH="1">
              <a:off x="709369" y="2287126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1520062" y="2287126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Group 87"/>
          <p:cNvGrpSpPr/>
          <p:nvPr/>
        </p:nvGrpSpPr>
        <p:grpSpPr>
          <a:xfrm>
            <a:off x="2897707" y="1825327"/>
            <a:ext cx="1013893" cy="799531"/>
            <a:chOff x="709369" y="1811247"/>
            <a:chExt cx="1013893" cy="799531"/>
          </a:xfrm>
        </p:grpSpPr>
        <p:sp>
          <p:nvSpPr>
            <p:cNvPr id="89" name="Rectangle 88"/>
            <p:cNvSpPr/>
            <p:nvPr/>
          </p:nvSpPr>
          <p:spPr>
            <a:xfrm>
              <a:off x="709369" y="1811247"/>
              <a:ext cx="48442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First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1248452" y="1811248"/>
              <a:ext cx="47481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Last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91" name="Straight Arrow Connector 90"/>
            <p:cNvCxnSpPr/>
            <p:nvPr/>
          </p:nvCxnSpPr>
          <p:spPr>
            <a:xfrm flipH="1">
              <a:off x="709369" y="2287126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>
              <a:off x="1520062" y="2287126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3" name="Group 92"/>
          <p:cNvGrpSpPr/>
          <p:nvPr/>
        </p:nvGrpSpPr>
        <p:grpSpPr>
          <a:xfrm>
            <a:off x="3958306" y="1825327"/>
            <a:ext cx="1013893" cy="799531"/>
            <a:chOff x="709369" y="1811247"/>
            <a:chExt cx="1013893" cy="799531"/>
          </a:xfrm>
        </p:grpSpPr>
        <p:sp>
          <p:nvSpPr>
            <p:cNvPr id="94" name="Rectangle 93"/>
            <p:cNvSpPr/>
            <p:nvPr/>
          </p:nvSpPr>
          <p:spPr>
            <a:xfrm>
              <a:off x="709369" y="1811247"/>
              <a:ext cx="48442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First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1248452" y="1811248"/>
              <a:ext cx="47481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Last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96" name="Straight Arrow Connector 95"/>
            <p:cNvCxnSpPr/>
            <p:nvPr/>
          </p:nvCxnSpPr>
          <p:spPr>
            <a:xfrm flipH="1">
              <a:off x="709369" y="2287126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>
              <a:off x="1520062" y="2287126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8" name="Group 97"/>
          <p:cNvGrpSpPr/>
          <p:nvPr/>
        </p:nvGrpSpPr>
        <p:grpSpPr>
          <a:xfrm>
            <a:off x="5018905" y="1825327"/>
            <a:ext cx="1013893" cy="799531"/>
            <a:chOff x="709369" y="1811247"/>
            <a:chExt cx="1013893" cy="799531"/>
          </a:xfrm>
        </p:grpSpPr>
        <p:sp>
          <p:nvSpPr>
            <p:cNvPr id="99" name="Rectangle 98"/>
            <p:cNvSpPr/>
            <p:nvPr/>
          </p:nvSpPr>
          <p:spPr>
            <a:xfrm>
              <a:off x="709369" y="1811247"/>
              <a:ext cx="48442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First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248452" y="1811248"/>
              <a:ext cx="47481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Last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101" name="Straight Arrow Connector 100"/>
            <p:cNvCxnSpPr/>
            <p:nvPr/>
          </p:nvCxnSpPr>
          <p:spPr>
            <a:xfrm flipH="1">
              <a:off x="709369" y="2287126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>
              <a:off x="1520062" y="2287126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" name="Group 102"/>
          <p:cNvGrpSpPr/>
          <p:nvPr/>
        </p:nvGrpSpPr>
        <p:grpSpPr>
          <a:xfrm>
            <a:off x="6093874" y="1825327"/>
            <a:ext cx="1013893" cy="799531"/>
            <a:chOff x="709369" y="1811247"/>
            <a:chExt cx="1013893" cy="799531"/>
          </a:xfrm>
        </p:grpSpPr>
        <p:sp>
          <p:nvSpPr>
            <p:cNvPr id="104" name="Rectangle 103"/>
            <p:cNvSpPr/>
            <p:nvPr/>
          </p:nvSpPr>
          <p:spPr>
            <a:xfrm>
              <a:off x="709369" y="1811247"/>
              <a:ext cx="48442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First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248452" y="1811248"/>
              <a:ext cx="47481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Last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106" name="Straight Arrow Connector 105"/>
            <p:cNvCxnSpPr/>
            <p:nvPr/>
          </p:nvCxnSpPr>
          <p:spPr>
            <a:xfrm flipH="1">
              <a:off x="709369" y="2287126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/>
            <p:cNvCxnSpPr/>
            <p:nvPr/>
          </p:nvCxnSpPr>
          <p:spPr>
            <a:xfrm>
              <a:off x="1520062" y="2287126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/>
          <p:cNvGrpSpPr/>
          <p:nvPr/>
        </p:nvGrpSpPr>
        <p:grpSpPr>
          <a:xfrm>
            <a:off x="7158700" y="1825327"/>
            <a:ext cx="1013893" cy="799531"/>
            <a:chOff x="709369" y="1811247"/>
            <a:chExt cx="1013893" cy="799531"/>
          </a:xfrm>
        </p:grpSpPr>
        <p:sp>
          <p:nvSpPr>
            <p:cNvPr id="109" name="Rectangle 108"/>
            <p:cNvSpPr/>
            <p:nvPr/>
          </p:nvSpPr>
          <p:spPr>
            <a:xfrm>
              <a:off x="709369" y="1811247"/>
              <a:ext cx="484428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First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1248452" y="1811248"/>
              <a:ext cx="474810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Last</a:t>
              </a:r>
              <a:b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</a:br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Key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111" name="Straight Arrow Connector 110"/>
            <p:cNvCxnSpPr/>
            <p:nvPr/>
          </p:nvCxnSpPr>
          <p:spPr>
            <a:xfrm flipH="1">
              <a:off x="709369" y="2287126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/>
            <p:cNvCxnSpPr/>
            <p:nvPr/>
          </p:nvCxnSpPr>
          <p:spPr>
            <a:xfrm>
              <a:off x="1520062" y="2287126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85282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Binary search in the P</a:t>
            </a:r>
            <a:r>
              <a:rPr lang="en-US" dirty="0" smtClean="0"/>
              <a:t>rimary Index</a:t>
            </a:r>
            <a:endParaRPr lang="en-US" dirty="0">
              <a:latin typeface="Arial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© </a:t>
            </a:r>
            <a:r>
              <a:rPr lang="en-US" dirty="0" smtClean="0">
                <a:latin typeface="Arial"/>
                <a:cs typeface="Arial"/>
              </a:rPr>
              <a:t>DataStax</a:t>
            </a:r>
            <a:r>
              <a:rPr lang="en-US" dirty="0">
                <a:latin typeface="Arial"/>
                <a:cs typeface="Arial"/>
              </a:rPr>
              <a:t>, All Rights Reserved.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60397" y="3793067"/>
            <a:ext cx="8043336" cy="457200"/>
          </a:xfrm>
          <a:prstGeom prst="round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Partition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744133" y="3534833"/>
            <a:ext cx="0" cy="99060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03133" y="3543300"/>
            <a:ext cx="0" cy="99060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969933" y="3562350"/>
            <a:ext cx="0" cy="99060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045200" y="3558116"/>
            <a:ext cx="0" cy="99060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112000" y="3558116"/>
            <a:ext cx="0" cy="99060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8170333" y="3562350"/>
            <a:ext cx="0" cy="99060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836333" y="3534833"/>
            <a:ext cx="0" cy="990600"/>
          </a:xfrm>
          <a:prstGeom prst="line">
            <a:avLst/>
          </a:prstGeom>
          <a:ln w="412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709369" y="3123762"/>
            <a:ext cx="969297" cy="641788"/>
            <a:chOff x="709369" y="1968990"/>
            <a:chExt cx="969297" cy="641788"/>
          </a:xfrm>
        </p:grpSpPr>
        <p:sp>
          <p:nvSpPr>
            <p:cNvPr id="55" name="Rectangle 54"/>
            <p:cNvSpPr/>
            <p:nvPr/>
          </p:nvSpPr>
          <p:spPr>
            <a:xfrm>
              <a:off x="737486" y="1968990"/>
              <a:ext cx="2872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A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1320833" y="1968990"/>
              <a:ext cx="29527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B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57" name="Straight Arrow Connector 56"/>
            <p:cNvCxnSpPr/>
            <p:nvPr/>
          </p:nvCxnSpPr>
          <p:spPr>
            <a:xfrm flipH="1">
              <a:off x="709369" y="2287126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1520062" y="2287126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1793105" y="3123762"/>
            <a:ext cx="969297" cy="641788"/>
            <a:chOff x="1793105" y="3123762"/>
            <a:chExt cx="969297" cy="641788"/>
          </a:xfrm>
        </p:grpSpPr>
        <p:sp>
          <p:nvSpPr>
            <p:cNvPr id="84" name="Rectangle 83"/>
            <p:cNvSpPr/>
            <p:nvPr/>
          </p:nvSpPr>
          <p:spPr>
            <a:xfrm>
              <a:off x="1833630" y="3123762"/>
              <a:ext cx="29527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D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2425808" y="3133385"/>
              <a:ext cx="27924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F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86" name="Straight Arrow Connector 85"/>
            <p:cNvCxnSpPr/>
            <p:nvPr/>
          </p:nvCxnSpPr>
          <p:spPr>
            <a:xfrm flipH="1">
              <a:off x="1793105" y="3441898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/>
            <p:nvPr/>
          </p:nvCxnSpPr>
          <p:spPr>
            <a:xfrm>
              <a:off x="2603798" y="3441898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2897707" y="3131443"/>
            <a:ext cx="969297" cy="634107"/>
            <a:chOff x="2897707" y="3131443"/>
            <a:chExt cx="969297" cy="634107"/>
          </a:xfrm>
        </p:grpSpPr>
        <p:sp>
          <p:nvSpPr>
            <p:cNvPr id="89" name="Rectangle 88"/>
            <p:cNvSpPr/>
            <p:nvPr/>
          </p:nvSpPr>
          <p:spPr>
            <a:xfrm>
              <a:off x="2952167" y="3132491"/>
              <a:ext cx="30489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G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3559130" y="3131443"/>
              <a:ext cx="304892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H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cxnSp>
          <p:nvCxnSpPr>
            <p:cNvPr id="91" name="Straight Arrow Connector 90"/>
            <p:cNvCxnSpPr/>
            <p:nvPr/>
          </p:nvCxnSpPr>
          <p:spPr>
            <a:xfrm flipH="1">
              <a:off x="2897707" y="3441898"/>
              <a:ext cx="196566" cy="31728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/>
            <p:nvPr/>
          </p:nvCxnSpPr>
          <p:spPr>
            <a:xfrm>
              <a:off x="3708400" y="3441898"/>
              <a:ext cx="158604" cy="323652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/>
          <p:cNvGrpSpPr/>
          <p:nvPr/>
        </p:nvGrpSpPr>
        <p:grpSpPr>
          <a:xfrm>
            <a:off x="3958306" y="3131638"/>
            <a:ext cx="969297" cy="633912"/>
            <a:chOff x="3958306" y="3131638"/>
            <a:chExt cx="969297" cy="633912"/>
          </a:xfrm>
        </p:grpSpPr>
        <p:grpSp>
          <p:nvGrpSpPr>
            <p:cNvPr id="93" name="Group 92"/>
            <p:cNvGrpSpPr/>
            <p:nvPr/>
          </p:nvGrpSpPr>
          <p:grpSpPr>
            <a:xfrm>
              <a:off x="3958306" y="3441898"/>
              <a:ext cx="969297" cy="323652"/>
              <a:chOff x="709369" y="2287126"/>
              <a:chExt cx="969297" cy="323652"/>
            </a:xfrm>
          </p:grpSpPr>
          <p:cxnSp>
            <p:nvCxnSpPr>
              <p:cNvPr id="96" name="Straight Arrow Connector 95"/>
              <p:cNvCxnSpPr/>
              <p:nvPr/>
            </p:nvCxnSpPr>
            <p:spPr>
              <a:xfrm flipH="1">
                <a:off x="709369" y="2287126"/>
                <a:ext cx="196566" cy="317289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>
                <a:off x="1520062" y="2287126"/>
                <a:ext cx="158604" cy="323652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0" name="Rectangle 59"/>
            <p:cNvSpPr/>
            <p:nvPr/>
          </p:nvSpPr>
          <p:spPr>
            <a:xfrm>
              <a:off x="4015748" y="3132686"/>
              <a:ext cx="22794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I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622711" y="3131638"/>
              <a:ext cx="2872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K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018905" y="3131443"/>
            <a:ext cx="969297" cy="634107"/>
            <a:chOff x="5018905" y="3131443"/>
            <a:chExt cx="969297" cy="634107"/>
          </a:xfrm>
        </p:grpSpPr>
        <p:grpSp>
          <p:nvGrpSpPr>
            <p:cNvPr id="98" name="Group 97"/>
            <p:cNvGrpSpPr/>
            <p:nvPr/>
          </p:nvGrpSpPr>
          <p:grpSpPr>
            <a:xfrm>
              <a:off x="5018905" y="3441898"/>
              <a:ext cx="969297" cy="323652"/>
              <a:chOff x="709369" y="2287126"/>
              <a:chExt cx="969297" cy="323652"/>
            </a:xfrm>
          </p:grpSpPr>
          <p:cxnSp>
            <p:nvCxnSpPr>
              <p:cNvPr id="101" name="Straight Arrow Connector 100"/>
              <p:cNvCxnSpPr/>
              <p:nvPr/>
            </p:nvCxnSpPr>
            <p:spPr>
              <a:xfrm flipH="1">
                <a:off x="709369" y="2287126"/>
                <a:ext cx="196566" cy="317289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Arrow Connector 101"/>
              <p:cNvCxnSpPr/>
              <p:nvPr/>
            </p:nvCxnSpPr>
            <p:spPr>
              <a:xfrm>
                <a:off x="1520062" y="2287126"/>
                <a:ext cx="158604" cy="323652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" name="Rectangle 61"/>
            <p:cNvSpPr/>
            <p:nvPr/>
          </p:nvSpPr>
          <p:spPr>
            <a:xfrm>
              <a:off x="5079329" y="3132491"/>
              <a:ext cx="312906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M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5686292" y="3131443"/>
              <a:ext cx="2872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P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093874" y="3131532"/>
            <a:ext cx="969297" cy="634018"/>
            <a:chOff x="6093874" y="3131532"/>
            <a:chExt cx="969297" cy="634018"/>
          </a:xfrm>
        </p:grpSpPr>
        <p:grpSp>
          <p:nvGrpSpPr>
            <p:cNvPr id="103" name="Group 102"/>
            <p:cNvGrpSpPr/>
            <p:nvPr/>
          </p:nvGrpSpPr>
          <p:grpSpPr>
            <a:xfrm>
              <a:off x="6093874" y="3441898"/>
              <a:ext cx="969297" cy="323652"/>
              <a:chOff x="709369" y="2287126"/>
              <a:chExt cx="969297" cy="323652"/>
            </a:xfrm>
          </p:grpSpPr>
          <p:cxnSp>
            <p:nvCxnSpPr>
              <p:cNvPr id="106" name="Straight Arrow Connector 105"/>
              <p:cNvCxnSpPr/>
              <p:nvPr/>
            </p:nvCxnSpPr>
            <p:spPr>
              <a:xfrm flipH="1">
                <a:off x="709369" y="2287126"/>
                <a:ext cx="196566" cy="317289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Arrow Connector 106"/>
              <p:cNvCxnSpPr/>
              <p:nvPr/>
            </p:nvCxnSpPr>
            <p:spPr>
              <a:xfrm>
                <a:off x="1520062" y="2287126"/>
                <a:ext cx="158604" cy="323652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4" name="Rectangle 63"/>
            <p:cNvSpPr/>
            <p:nvPr/>
          </p:nvSpPr>
          <p:spPr>
            <a:xfrm>
              <a:off x="6142910" y="3132580"/>
              <a:ext cx="279244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T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6749873" y="3131532"/>
              <a:ext cx="2872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V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158700" y="3131903"/>
            <a:ext cx="994171" cy="633647"/>
            <a:chOff x="7158700" y="3131903"/>
            <a:chExt cx="994171" cy="633647"/>
          </a:xfrm>
        </p:grpSpPr>
        <p:grpSp>
          <p:nvGrpSpPr>
            <p:cNvPr id="108" name="Group 107"/>
            <p:cNvGrpSpPr/>
            <p:nvPr/>
          </p:nvGrpSpPr>
          <p:grpSpPr>
            <a:xfrm>
              <a:off x="7158700" y="3441898"/>
              <a:ext cx="969297" cy="323652"/>
              <a:chOff x="709369" y="2287126"/>
              <a:chExt cx="969297" cy="323652"/>
            </a:xfrm>
          </p:grpSpPr>
          <p:cxnSp>
            <p:nvCxnSpPr>
              <p:cNvPr id="111" name="Straight Arrow Connector 110"/>
              <p:cNvCxnSpPr/>
              <p:nvPr/>
            </p:nvCxnSpPr>
            <p:spPr>
              <a:xfrm flipH="1">
                <a:off x="709369" y="2287126"/>
                <a:ext cx="196566" cy="317289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Arrow Connector 111"/>
              <p:cNvCxnSpPr/>
              <p:nvPr/>
            </p:nvCxnSpPr>
            <p:spPr>
              <a:xfrm>
                <a:off x="1520062" y="2287126"/>
                <a:ext cx="158604" cy="323652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Rectangle 65"/>
            <p:cNvSpPr/>
            <p:nvPr/>
          </p:nvSpPr>
          <p:spPr>
            <a:xfrm>
              <a:off x="7258650" y="3132951"/>
              <a:ext cx="33054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W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7865613" y="3131903"/>
              <a:ext cx="287258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200" dirty="0" smtClean="0">
                  <a:solidFill>
                    <a:schemeClr val="accent2"/>
                  </a:solidFill>
                  <a:latin typeface="Arial"/>
                  <a:cs typeface="Arial"/>
                </a:rPr>
                <a:t>X</a:t>
              </a:r>
              <a:endParaRPr lang="en-US" sz="1200" dirty="0">
                <a:solidFill>
                  <a:schemeClr val="accent2"/>
                </a:solidFill>
                <a:latin typeface="Arial"/>
                <a:cs typeface="Arial"/>
              </a:endParaRPr>
            </a:p>
          </p:txBody>
        </p:sp>
      </p:grpSp>
      <p:sp>
        <p:nvSpPr>
          <p:cNvPr id="7" name="Rectangle 6"/>
          <p:cNvSpPr/>
          <p:nvPr/>
        </p:nvSpPr>
        <p:spPr>
          <a:xfrm>
            <a:off x="4064142" y="1462352"/>
            <a:ext cx="732050" cy="48398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+mj-lt"/>
              </a:rPr>
              <a:t>G ?</a:t>
            </a:r>
            <a:endParaRPr lang="en-US" dirty="0">
              <a:latin typeface="+mj-lt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4419600" y="1962150"/>
            <a:ext cx="0" cy="1595966"/>
          </a:xfrm>
          <a:prstGeom prst="straightConnector1">
            <a:avLst/>
          </a:prstGeom>
          <a:ln w="1111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ular Callout 13"/>
          <p:cNvSpPr/>
          <p:nvPr/>
        </p:nvSpPr>
        <p:spPr>
          <a:xfrm>
            <a:off x="4909968" y="1885950"/>
            <a:ext cx="1543421" cy="990600"/>
          </a:xfrm>
          <a:prstGeom prst="wedgeRectCallout">
            <a:avLst>
              <a:gd name="adj1" fmla="val -91933"/>
              <a:gd name="adj2" fmla="val 94189"/>
            </a:avLst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+mj-lt"/>
              </a:rPr>
              <a:t>G less than I</a:t>
            </a:r>
          </a:p>
          <a:p>
            <a:pPr algn="ctr"/>
            <a:endParaRPr lang="en-US" dirty="0" smtClean="0">
              <a:latin typeface="+mj-lt"/>
            </a:endParaRPr>
          </a:p>
          <a:p>
            <a:pPr algn="ctr"/>
            <a:r>
              <a:rPr lang="en-US" dirty="0" smtClean="0">
                <a:latin typeface="+mj-lt"/>
                <a:sym typeface="Wingdings"/>
              </a:rPr>
              <a:t> g</a:t>
            </a:r>
            <a:r>
              <a:rPr lang="en-US" dirty="0" smtClean="0">
                <a:latin typeface="+mj-lt"/>
              </a:rPr>
              <a:t>o left</a:t>
            </a:r>
            <a:endParaRPr lang="en-US" dirty="0">
              <a:latin typeface="+mj-lt"/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1961524" y="1445912"/>
            <a:ext cx="732050" cy="48398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+mj-lt"/>
              </a:rPr>
              <a:t>G ?</a:t>
            </a:r>
            <a:endParaRPr lang="en-US" dirty="0">
              <a:latin typeface="+mj-lt"/>
            </a:endParaRPr>
          </a:p>
        </p:txBody>
      </p:sp>
      <p:cxnSp>
        <p:nvCxnSpPr>
          <p:cNvPr id="76" name="Straight Arrow Connector 75"/>
          <p:cNvCxnSpPr/>
          <p:nvPr/>
        </p:nvCxnSpPr>
        <p:spPr>
          <a:xfrm>
            <a:off x="2316982" y="1945710"/>
            <a:ext cx="0" cy="1595966"/>
          </a:xfrm>
          <a:prstGeom prst="straightConnector1">
            <a:avLst/>
          </a:prstGeom>
          <a:ln w="1111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Rectangular Callout 76"/>
          <p:cNvSpPr/>
          <p:nvPr/>
        </p:nvSpPr>
        <p:spPr>
          <a:xfrm>
            <a:off x="272115" y="1612648"/>
            <a:ext cx="1931091" cy="990600"/>
          </a:xfrm>
          <a:prstGeom prst="wedgeRectCallout">
            <a:avLst>
              <a:gd name="adj1" fmla="val 63097"/>
              <a:gd name="adj2" fmla="val 118931"/>
            </a:avLst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>
                <a:latin typeface="+mj-lt"/>
              </a:rPr>
              <a:t>G greater than </a:t>
            </a:r>
            <a:r>
              <a:rPr lang="en-US" dirty="0" smtClean="0">
                <a:latin typeface="+mj-lt"/>
              </a:rPr>
              <a:t>F</a:t>
            </a:r>
          </a:p>
          <a:p>
            <a:pPr algn="ctr"/>
            <a:endParaRPr lang="en-US" dirty="0" smtClean="0">
              <a:latin typeface="+mj-lt"/>
            </a:endParaRPr>
          </a:p>
          <a:p>
            <a:pPr algn="ctr"/>
            <a:r>
              <a:rPr lang="en-US" dirty="0" smtClean="0">
                <a:latin typeface="+mj-lt"/>
                <a:sym typeface="Wingdings"/>
              </a:rPr>
              <a:t> g</a:t>
            </a:r>
            <a:r>
              <a:rPr lang="en-US" dirty="0" smtClean="0">
                <a:latin typeface="+mj-lt"/>
              </a:rPr>
              <a:t>o right</a:t>
            </a:r>
            <a:endParaRPr lang="en-US" dirty="0">
              <a:latin typeface="+mj-lt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3003406" y="1462553"/>
            <a:ext cx="732050" cy="483985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+mj-lt"/>
              </a:rPr>
              <a:t>G ?</a:t>
            </a:r>
            <a:endParaRPr lang="en-US" dirty="0">
              <a:latin typeface="+mj-lt"/>
            </a:endParaRPr>
          </a:p>
        </p:txBody>
      </p:sp>
      <p:cxnSp>
        <p:nvCxnSpPr>
          <p:cNvPr id="79" name="Straight Arrow Connector 78"/>
          <p:cNvCxnSpPr/>
          <p:nvPr/>
        </p:nvCxnSpPr>
        <p:spPr>
          <a:xfrm>
            <a:off x="3358864" y="1962351"/>
            <a:ext cx="0" cy="1595966"/>
          </a:xfrm>
          <a:prstGeom prst="straightConnector1">
            <a:avLst/>
          </a:prstGeom>
          <a:ln w="111125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ular Callout 79"/>
          <p:cNvSpPr/>
          <p:nvPr/>
        </p:nvSpPr>
        <p:spPr>
          <a:xfrm>
            <a:off x="3969140" y="1727199"/>
            <a:ext cx="1543421" cy="990600"/>
          </a:xfrm>
          <a:prstGeom prst="wedgeRectCallout">
            <a:avLst>
              <a:gd name="adj1" fmla="val -83382"/>
              <a:gd name="adj2" fmla="val 129399"/>
            </a:avLst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latin typeface="+mj-lt"/>
              </a:rPr>
              <a:t>G in bounds!</a:t>
            </a:r>
          </a:p>
          <a:p>
            <a:pPr algn="ctr"/>
            <a:endParaRPr lang="en-US" dirty="0" smtClean="0">
              <a:latin typeface="+mj-lt"/>
            </a:endParaRPr>
          </a:p>
          <a:p>
            <a:pPr algn="ctr"/>
            <a:r>
              <a:rPr lang="en-US" dirty="0" smtClean="0">
                <a:latin typeface="+mj-lt"/>
                <a:sym typeface="Wingdings"/>
              </a:rPr>
              <a:t> found!</a:t>
            </a:r>
            <a:endParaRPr lang="en-US" dirty="0">
              <a:latin typeface="+mj-l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04004" y="3181350"/>
            <a:ext cx="4936067" cy="1573907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304018" y="3152667"/>
            <a:ext cx="2507829" cy="1573907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3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4" grpId="0" animBg="1"/>
      <p:bldP spid="14" grpId="1" animBg="1"/>
      <p:bldP spid="75" grpId="0" animBg="1"/>
      <p:bldP spid="75" grpId="1" animBg="1"/>
      <p:bldP spid="77" grpId="0" animBg="1"/>
      <p:bldP spid="77" grpId="1" animBg="1"/>
      <p:bldP spid="78" grpId="0" animBg="1"/>
      <p:bldP spid="80" grpId="0" animBg="1"/>
      <p:bldP spid="15" grpId="0" animBg="1"/>
      <p:bldP spid="82" grpId="0" animBg="1"/>
    </p:bldLst>
  </p:timing>
</p:sld>
</file>

<file path=ppt/theme/theme1.xml><?xml version="1.0" encoding="utf-8"?>
<a:theme xmlns:a="http://schemas.openxmlformats.org/drawingml/2006/main" name="DataStax_Template">
  <a:themeElements>
    <a:clrScheme name="DataStax">
      <a:dk1>
        <a:sysClr val="windowText" lastClr="000000"/>
      </a:dk1>
      <a:lt1>
        <a:sysClr val="window" lastClr="FFFFFF"/>
      </a:lt1>
      <a:dk2>
        <a:srgbClr val="9EACAB"/>
      </a:dk2>
      <a:lt2>
        <a:srgbClr val="F8F9F7"/>
      </a:lt2>
      <a:accent1>
        <a:srgbClr val="007A97"/>
      </a:accent1>
      <a:accent2>
        <a:srgbClr val="CA5F14"/>
      </a:accent2>
      <a:accent3>
        <a:srgbClr val="FFC72C"/>
      </a:accent3>
      <a:accent4>
        <a:srgbClr val="A4D233"/>
      </a:accent4>
      <a:accent5>
        <a:srgbClr val="0CB7E1"/>
      </a:accent5>
      <a:accent6>
        <a:srgbClr val="8031A7"/>
      </a:accent6>
      <a:hlink>
        <a:srgbClr val="CA5F14"/>
      </a:hlink>
      <a:folHlink>
        <a:srgbClr val="374C51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1" id="{872FB066-11D9-3941-A02B-87679BC2FB76}" vid="{EC15C60F-803D-2D48-BB80-27CDBFDDD7E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CSummit_template</Template>
  <TotalTime>2152</TotalTime>
  <Words>1197</Words>
  <Application>Microsoft Macintosh PowerPoint</Application>
  <PresentationFormat>On-screen Show (16:9)</PresentationFormat>
  <Paragraphs>369</Paragraphs>
  <Slides>34</Slides>
  <Notes>15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Calibri</vt:lpstr>
      <vt:lpstr>Courier New</vt:lpstr>
      <vt:lpstr>Helvetica Neue</vt:lpstr>
      <vt:lpstr>Helvetica Neue Thin</vt:lpstr>
      <vt:lpstr>Times New Roman</vt:lpstr>
      <vt:lpstr>Wingdings</vt:lpstr>
      <vt:lpstr>Arial</vt:lpstr>
      <vt:lpstr>DataStax_Template</vt:lpstr>
      <vt:lpstr>Myths of big partitions</vt:lpstr>
      <vt:lpstr>Issues with big partitions before 3.6</vt:lpstr>
      <vt:lpstr>SSTable Components</vt:lpstr>
      <vt:lpstr>Read from an SSTable</vt:lpstr>
      <vt:lpstr>Before CASSANDRA-11206</vt:lpstr>
      <vt:lpstr>Evaluation of SSTable Components</vt:lpstr>
      <vt:lpstr>Primary Index File Layout</vt:lpstr>
      <vt:lpstr>Sampling the Primary Index</vt:lpstr>
      <vt:lpstr>Binary search in the Primary Index</vt:lpstr>
      <vt:lpstr>How it looks on-heap</vt:lpstr>
      <vt:lpstr>Primary Index Structure</vt:lpstr>
      <vt:lpstr>Primary Index - some numbers</vt:lpstr>
      <vt:lpstr>Reads, Compactions &amp; Repairs</vt:lpstr>
      <vt:lpstr>Reads</vt:lpstr>
      <vt:lpstr>Writes – Flushes &amp; Compactions</vt:lpstr>
      <vt:lpstr>Compacting a 2GB partition</vt:lpstr>
      <vt:lpstr>Reads of big partitions – on heap</vt:lpstr>
      <vt:lpstr>Flushes with big partitions – on heap</vt:lpstr>
      <vt:lpstr>Trivia</vt:lpstr>
      <vt:lpstr>Issues w/ big partitions – TL;DR</vt:lpstr>
      <vt:lpstr>PowerPoint Presentation</vt:lpstr>
      <vt:lpstr>Necessities – TL;DR</vt:lpstr>
      <vt:lpstr>Approach</vt:lpstr>
      <vt:lpstr>Small heap (3GB) test</vt:lpstr>
      <vt:lpstr>Results</vt:lpstr>
      <vt:lpstr>Better Approach</vt:lpstr>
      <vt:lpstr>Doesn’t this mean more disk I/O?</vt:lpstr>
      <vt:lpstr>#11206 Benefits</vt:lpstr>
      <vt:lpstr>#11206 Metrics</vt:lpstr>
      <vt:lpstr>„After #11206, what‘s the recommended partition size?“</vt:lpstr>
      <vt:lpstr>Bad usage of large partitions</vt:lpstr>
      <vt:lpstr>PowerPoint Presentation</vt:lpstr>
      <vt:lpstr>#9754</vt:lpstr>
      <vt:lpstr>Thank You!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Theresa Fong</dc:creator>
  <cp:lastModifiedBy>Robert Stupp</cp:lastModifiedBy>
  <cp:revision>217</cp:revision>
  <dcterms:created xsi:type="dcterms:W3CDTF">2016-06-30T20:15:45Z</dcterms:created>
  <dcterms:modified xsi:type="dcterms:W3CDTF">2016-09-07T21:58:51Z</dcterms:modified>
</cp:coreProperties>
</file>

<file path=docProps/thumbnail.jpeg>
</file>